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4" r:id="rId1"/>
  </p:sldMasterIdLst>
  <p:notesMasterIdLst>
    <p:notesMasterId r:id="rId17"/>
  </p:notesMasterIdLst>
  <p:sldIdLst>
    <p:sldId id="1734" r:id="rId2"/>
    <p:sldId id="1746" r:id="rId3"/>
    <p:sldId id="1702" r:id="rId4"/>
    <p:sldId id="1736" r:id="rId5"/>
    <p:sldId id="1703" r:id="rId6"/>
    <p:sldId id="1738" r:id="rId7"/>
    <p:sldId id="1730" r:id="rId8"/>
    <p:sldId id="1733" r:id="rId9"/>
    <p:sldId id="1740" r:id="rId10"/>
    <p:sldId id="1741" r:id="rId11"/>
    <p:sldId id="1742" r:id="rId12"/>
    <p:sldId id="1743" r:id="rId13"/>
    <p:sldId id="1744" r:id="rId14"/>
    <p:sldId id="1747" r:id="rId15"/>
    <p:sldId id="1745" r:id="rId16"/>
  </p:sldIdLst>
  <p:sldSz cx="12192000" cy="6858000"/>
  <p:notesSz cx="6735763" cy="98663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HGｺﾞｼｯｸE" panose="020B0909000000000000" pitchFamily="49" charset="-128"/>
      <p:regular r:id="rId26"/>
    </p:embeddedFont>
    <p:embeddedFont>
      <p:font typeface="Pristina" panose="03060402040406080204" pitchFamily="66" charset="0"/>
      <p:regular r:id="rId27"/>
    </p:embeddedFont>
    <p:embeddedFont>
      <p:font typeface="メイリオ" panose="020B0604030504040204" pitchFamily="50" charset="-128"/>
      <p:regular r:id="rId28"/>
      <p:bold r:id="rId29"/>
      <p:italic r:id="rId30"/>
      <p:boldItalic r:id="rId31"/>
    </p:embeddedFont>
    <p:embeddedFont>
      <p:font typeface="游ゴシック" panose="020B0400000000000000" pitchFamily="50" charset="-128"/>
      <p:regular r:id="rId32"/>
      <p:bold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gl7C0mTXZTtGjtTUyQw1kOHd9Q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6A6A6"/>
    <a:srgbClr val="FF9999"/>
    <a:srgbClr val="31489F"/>
    <a:srgbClr val="5E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832" y="56"/>
      </p:cViewPr>
      <p:guideLst>
        <p:guide orient="horz" pos="16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島添 賢一" userId="f291927c-19f8-4f6c-9865-e33c692a2639" providerId="ADAL" clId="{554DF3B8-71B4-4521-B9DB-7D5C4E8D2303}"/>
    <pc:docChg chg="undo redo custSel modSld">
      <pc:chgData name="島添 賢一" userId="f291927c-19f8-4f6c-9865-e33c692a2639" providerId="ADAL" clId="{554DF3B8-71B4-4521-B9DB-7D5C4E8D2303}" dt="2023-03-24T10:25:11.246" v="83" actId="1076"/>
      <pc:docMkLst>
        <pc:docMk/>
      </pc:docMkLst>
      <pc:sldChg chg="modSp mod">
        <pc:chgData name="島添 賢一" userId="f291927c-19f8-4f6c-9865-e33c692a2639" providerId="ADAL" clId="{554DF3B8-71B4-4521-B9DB-7D5C4E8D2303}" dt="2023-03-24T10:14:52.228" v="32" actId="14100"/>
        <pc:sldMkLst>
          <pc:docMk/>
          <pc:sldMk cId="2119880025" sldId="1703"/>
        </pc:sldMkLst>
        <pc:spChg chg="mod">
          <ac:chgData name="島添 賢一" userId="f291927c-19f8-4f6c-9865-e33c692a2639" providerId="ADAL" clId="{554DF3B8-71B4-4521-B9DB-7D5C4E8D2303}" dt="2023-03-24T10:14:52.228" v="32" actId="14100"/>
          <ac:spMkLst>
            <pc:docMk/>
            <pc:sldMk cId="2119880025" sldId="1703"/>
            <ac:spMk id="10" creationId="{A502F700-5ED2-EDE9-274F-0855B4ED7531}"/>
          </ac:spMkLst>
        </pc:spChg>
      </pc:sldChg>
      <pc:sldChg chg="modSp mod">
        <pc:chgData name="島添 賢一" userId="f291927c-19f8-4f6c-9865-e33c692a2639" providerId="ADAL" clId="{554DF3B8-71B4-4521-B9DB-7D5C4E8D2303}" dt="2023-03-24T10:22:04.636" v="54" actId="1035"/>
        <pc:sldMkLst>
          <pc:docMk/>
          <pc:sldMk cId="498886214" sldId="1738"/>
        </pc:sldMkLst>
        <pc:spChg chg="mod">
          <ac:chgData name="島添 賢一" userId="f291927c-19f8-4f6c-9865-e33c692a2639" providerId="ADAL" clId="{554DF3B8-71B4-4521-B9DB-7D5C4E8D2303}" dt="2023-03-24T10:22:04.636" v="54" actId="1035"/>
          <ac:spMkLst>
            <pc:docMk/>
            <pc:sldMk cId="498886214" sldId="1738"/>
            <ac:spMk id="13" creationId="{8F04C29E-DD4E-BCCF-D64A-94702E79C82C}"/>
          </ac:spMkLst>
        </pc:spChg>
      </pc:sldChg>
      <pc:sldChg chg="modSp mod">
        <pc:chgData name="島添 賢一" userId="f291927c-19f8-4f6c-9865-e33c692a2639" providerId="ADAL" clId="{554DF3B8-71B4-4521-B9DB-7D5C4E8D2303}" dt="2023-03-24T10:24:04.338" v="70" actId="20577"/>
        <pc:sldMkLst>
          <pc:docMk/>
          <pc:sldMk cId="1482440845" sldId="1741"/>
        </pc:sldMkLst>
        <pc:spChg chg="mod">
          <ac:chgData name="島添 賢一" userId="f291927c-19f8-4f6c-9865-e33c692a2639" providerId="ADAL" clId="{554DF3B8-71B4-4521-B9DB-7D5C4E8D2303}" dt="2023-03-24T10:24:04.338" v="70" actId="20577"/>
          <ac:spMkLst>
            <pc:docMk/>
            <pc:sldMk cId="1482440845" sldId="1741"/>
            <ac:spMk id="5" creationId="{AA6F17A8-3B53-B8F1-1734-82E4BC4DD83C}"/>
          </ac:spMkLst>
        </pc:spChg>
        <pc:spChg chg="mod">
          <ac:chgData name="島添 賢一" userId="f291927c-19f8-4f6c-9865-e33c692a2639" providerId="ADAL" clId="{554DF3B8-71B4-4521-B9DB-7D5C4E8D2303}" dt="2023-03-24T10:23:38.708" v="66" actId="20577"/>
          <ac:spMkLst>
            <pc:docMk/>
            <pc:sldMk cId="1482440845" sldId="1741"/>
            <ac:spMk id="6" creationId="{980C34AF-5DCA-E486-C1E9-B598F6BB59F0}"/>
          </ac:spMkLst>
        </pc:spChg>
      </pc:sldChg>
      <pc:sldChg chg="addSp delSp modSp mod">
        <pc:chgData name="島添 賢一" userId="f291927c-19f8-4f6c-9865-e33c692a2639" providerId="ADAL" clId="{554DF3B8-71B4-4521-B9DB-7D5C4E8D2303}" dt="2023-03-24T10:25:11.246" v="83" actId="1076"/>
        <pc:sldMkLst>
          <pc:docMk/>
          <pc:sldMk cId="491303018" sldId="1742"/>
        </pc:sldMkLst>
        <pc:spChg chg="add del">
          <ac:chgData name="島添 賢一" userId="f291927c-19f8-4f6c-9865-e33c692a2639" providerId="ADAL" clId="{554DF3B8-71B4-4521-B9DB-7D5C4E8D2303}" dt="2023-03-24T10:24:42.522" v="72" actId="22"/>
          <ac:spMkLst>
            <pc:docMk/>
            <pc:sldMk cId="491303018" sldId="1742"/>
            <ac:spMk id="8" creationId="{A629498D-4872-6AFC-BCFB-8D52B1024FB1}"/>
          </ac:spMkLst>
        </pc:spChg>
        <pc:spChg chg="mod">
          <ac:chgData name="島添 賢一" userId="f291927c-19f8-4f6c-9865-e33c692a2639" providerId="ADAL" clId="{554DF3B8-71B4-4521-B9DB-7D5C4E8D2303}" dt="2023-03-24T10:25:09.261" v="82" actId="1076"/>
          <ac:spMkLst>
            <pc:docMk/>
            <pc:sldMk cId="491303018" sldId="1742"/>
            <ac:spMk id="18" creationId="{2E4C484F-D18A-0B35-8B55-9D97AC37FBE5}"/>
          </ac:spMkLst>
        </pc:spChg>
        <pc:picChg chg="mod">
          <ac:chgData name="島添 賢一" userId="f291927c-19f8-4f6c-9865-e33c692a2639" providerId="ADAL" clId="{554DF3B8-71B4-4521-B9DB-7D5C4E8D2303}" dt="2023-03-24T10:25:11.246" v="83" actId="1076"/>
          <ac:picMkLst>
            <pc:docMk/>
            <pc:sldMk cId="491303018" sldId="1742"/>
            <ac:picMk id="17" creationId="{F1961B93-5B1D-6F4E-0CAC-5A9E2608B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149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200" b="0" i="0" u="none" strike="noStrike" cap="none" dirty="0">
              <a:solidFill>
                <a:schemeClr val="dk1"/>
              </a:solidFill>
              <a:latin typeface="+mn-ea"/>
              <a:ea typeface="Calibri"/>
              <a:cs typeface="Arial"/>
              <a:sym typeface="Arial"/>
            </a:endParaRPr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32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677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489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056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200" b="0" i="0" u="none" strike="noStrike" cap="none" dirty="0">
              <a:solidFill>
                <a:schemeClr val="dk1"/>
              </a:solidFill>
              <a:latin typeface="+mn-ea"/>
              <a:ea typeface="Calibri"/>
              <a:cs typeface="Arial"/>
              <a:sym typeface="Arial"/>
            </a:endParaRPr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4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87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89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37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40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19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223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200" b="0" i="0" u="none" strike="noStrike" cap="none" dirty="0">
              <a:solidFill>
                <a:schemeClr val="dk1"/>
              </a:solidFill>
              <a:latin typeface="+mn-ea"/>
              <a:ea typeface="Calibri"/>
              <a:cs typeface="Arial"/>
              <a:sym typeface="Arial"/>
            </a:endParaRPr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6760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200" b="0" i="0" u="none" strike="noStrike" cap="none" dirty="0">
              <a:solidFill>
                <a:schemeClr val="dk1"/>
              </a:solidFill>
              <a:latin typeface="+mn-ea"/>
              <a:ea typeface="Calibri"/>
              <a:cs typeface="Arial"/>
              <a:sym typeface="Arial"/>
            </a:endParaRPr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05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1200" b="0" i="0" u="none" strike="noStrike" cap="none" dirty="0">
              <a:solidFill>
                <a:schemeClr val="dk1"/>
              </a:solidFill>
              <a:latin typeface="+mn-ea"/>
              <a:ea typeface="Calibri"/>
              <a:cs typeface="Arial"/>
              <a:sym typeface="Arial"/>
            </a:endParaRPr>
          </a:p>
        </p:txBody>
      </p:sp>
      <p:sp>
        <p:nvSpPr>
          <p:cNvPr id="188" name="Google Shape;188;p7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37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72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33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42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9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32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53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93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01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9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612ADB-26AA-4890-9A0D-210BDB81A1F7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CA6261-2FC8-4F75-AB10-34D1BD40FB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C2EC34-333D-7483-9A00-0D7BE84114C9}"/>
              </a:ext>
            </a:extLst>
          </p:cNvPr>
          <p:cNvSpPr txBox="1"/>
          <p:nvPr userDrawn="1"/>
        </p:nvSpPr>
        <p:spPr>
          <a:xfrm>
            <a:off x="76200" y="54661"/>
            <a:ext cx="12030075" cy="6736664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909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涙形 9">
            <a:extLst>
              <a:ext uri="{FF2B5EF4-FFF2-40B4-BE49-F238E27FC236}">
                <a16:creationId xmlns:a16="http://schemas.microsoft.com/office/drawing/2014/main" id="{BDF43250-7595-D14E-7A00-F49ED5440729}"/>
              </a:ext>
            </a:extLst>
          </p:cNvPr>
          <p:cNvSpPr/>
          <p:nvPr/>
        </p:nvSpPr>
        <p:spPr>
          <a:xfrm flipH="1">
            <a:off x="470923" y="1929495"/>
            <a:ext cx="5454869" cy="4563381"/>
          </a:xfrm>
          <a:prstGeom prst="teardrop">
            <a:avLst>
              <a:gd name="adj" fmla="val 1024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600" dirty="0">
              <a:solidFill>
                <a:srgbClr val="1D1C1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1D1C1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F8C1F1F1-0E57-486C-AC24-01E2FC4B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95248"/>
            <a:ext cx="12001501" cy="652961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altLang="ja-JP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lang="ja-JP" altLang="en-US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要素の</a:t>
            </a:r>
            <a:r>
              <a:rPr lang="ja-JP" altLang="en-US" sz="28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参考</a:t>
            </a:r>
            <a:r>
              <a:rPr lang="en-US" altLang="ja-JP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  <a:r>
              <a:rPr lang="ja-JP" altLang="en-US" sz="28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補足提案資料の内容</a:t>
            </a:r>
          </a:p>
        </p:txBody>
      </p:sp>
      <p:sp>
        <p:nvSpPr>
          <p:cNvPr id="6" name="Google Shape;201;p7">
            <a:extLst>
              <a:ext uri="{FF2B5EF4-FFF2-40B4-BE49-F238E27FC236}">
                <a16:creationId xmlns:a16="http://schemas.microsoft.com/office/drawing/2014/main" id="{1E56C9A3-323F-3FC3-0798-CA5A016743C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1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0EE5C-9010-1770-94E6-1B3A7F89B784}"/>
              </a:ext>
            </a:extLst>
          </p:cNvPr>
          <p:cNvSpPr txBox="1"/>
          <p:nvPr/>
        </p:nvSpPr>
        <p:spPr>
          <a:xfrm>
            <a:off x="396541" y="1376862"/>
            <a:ext cx="17475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1⃣</a:t>
            </a:r>
            <a:r>
              <a:rPr kumimoji="1" lang="ja-JP" altLang="en-US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自社紹介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8BDED7-19DA-1457-835D-2123E7CD0E5E}"/>
              </a:ext>
            </a:extLst>
          </p:cNvPr>
          <p:cNvSpPr txBox="1"/>
          <p:nvPr/>
        </p:nvSpPr>
        <p:spPr>
          <a:xfrm>
            <a:off x="6157936" y="1376862"/>
            <a:ext cx="29268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2⃣</a:t>
            </a:r>
            <a:r>
              <a:rPr kumimoji="1" lang="ja-JP" altLang="en-US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共創ビジネス提案</a:t>
            </a:r>
          </a:p>
        </p:txBody>
      </p:sp>
      <p:sp>
        <p:nvSpPr>
          <p:cNvPr id="14" name="涙形 13">
            <a:extLst>
              <a:ext uri="{FF2B5EF4-FFF2-40B4-BE49-F238E27FC236}">
                <a16:creationId xmlns:a16="http://schemas.microsoft.com/office/drawing/2014/main" id="{C0A140AD-0CE2-2551-74F6-6E2EAEC24443}"/>
              </a:ext>
            </a:extLst>
          </p:cNvPr>
          <p:cNvSpPr/>
          <p:nvPr/>
        </p:nvSpPr>
        <p:spPr>
          <a:xfrm flipH="1">
            <a:off x="6202895" y="1953131"/>
            <a:ext cx="5454869" cy="4563381"/>
          </a:xfrm>
          <a:prstGeom prst="teardrop">
            <a:avLst>
              <a:gd name="adj" fmla="val 1024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600" dirty="0">
              <a:solidFill>
                <a:srgbClr val="1D1C1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1D1C1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16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139C4E-DCE2-3DC6-FEFF-06A076435BF6}"/>
              </a:ext>
            </a:extLst>
          </p:cNvPr>
          <p:cNvSpPr txBox="1"/>
          <p:nvPr/>
        </p:nvSpPr>
        <p:spPr>
          <a:xfrm>
            <a:off x="6560497" y="4862741"/>
            <a:ext cx="5160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ビジネスモデル、</a:t>
            </a:r>
            <a:r>
              <a:rPr lang="en-US" altLang="ja-JP" sz="1200" dirty="0">
                <a:solidFill>
                  <a:srgbClr val="FF0000"/>
                </a:solidFill>
              </a:rPr>
              <a:t>PoC</a:t>
            </a:r>
            <a:r>
              <a:rPr lang="ja-JP" altLang="en-US" sz="1200" dirty="0">
                <a:solidFill>
                  <a:srgbClr val="FF0000"/>
                </a:solidFill>
              </a:rPr>
              <a:t>計画は可能であればご準備お願いします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CBDD8C-15E8-1327-77D6-54A8F8422442}"/>
              </a:ext>
            </a:extLst>
          </p:cNvPr>
          <p:cNvSpPr txBox="1"/>
          <p:nvPr/>
        </p:nvSpPr>
        <p:spPr>
          <a:xfrm>
            <a:off x="6125469" y="834365"/>
            <a:ext cx="4583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共創提案内容を図や資料でも説明されたい方は、</a:t>
            </a:r>
            <a:endParaRPr lang="en-US" altLang="ja-JP" sz="12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以下も作成お願いします。</a:t>
            </a:r>
          </a:p>
        </p:txBody>
      </p:sp>
      <p:pic>
        <p:nvPicPr>
          <p:cNvPr id="4" name="グラフィックス 3" descr="マーケティング 単色塗りつぶし">
            <a:extLst>
              <a:ext uri="{FF2B5EF4-FFF2-40B4-BE49-F238E27FC236}">
                <a16:creationId xmlns:a16="http://schemas.microsoft.com/office/drawing/2014/main" id="{1B06EA1B-580E-7126-424F-ED8516862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6206" y="1200810"/>
            <a:ext cx="741088" cy="741088"/>
          </a:xfrm>
          <a:prstGeom prst="rect">
            <a:avLst/>
          </a:prstGeom>
        </p:spPr>
      </p:pic>
      <p:pic>
        <p:nvPicPr>
          <p:cNvPr id="9" name="グラフィックス 8" descr="新聞 単色塗りつぶし">
            <a:extLst>
              <a:ext uri="{FF2B5EF4-FFF2-40B4-BE49-F238E27FC236}">
                <a16:creationId xmlns:a16="http://schemas.microsoft.com/office/drawing/2014/main" id="{AAF9A291-BE61-07E0-AA00-783AE1C1D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1347" y="1182886"/>
            <a:ext cx="779433" cy="77943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F0E9CC-68B0-3D50-7616-48137406C435}"/>
              </a:ext>
            </a:extLst>
          </p:cNvPr>
          <p:cNvSpPr txBox="1"/>
          <p:nvPr/>
        </p:nvSpPr>
        <p:spPr>
          <a:xfrm>
            <a:off x="670006" y="2546389"/>
            <a:ext cx="5454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●会社概要</a:t>
            </a:r>
            <a:endParaRPr lang="en-US" altLang="ja-JP" sz="1800" b="1" dirty="0">
              <a:solidFill>
                <a:srgbClr val="1D1C1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800" b="1" dirty="0">
              <a:solidFill>
                <a:srgbClr val="1D1C1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b="1" dirty="0">
              <a:solidFill>
                <a:srgbClr val="1D1C1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●事業紹介</a:t>
            </a:r>
            <a:b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en-US" altLang="ja-JP" sz="1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b="1" dirty="0">
              <a:solidFill>
                <a:srgbClr val="1D1C1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●自社プロダクト・ソリューションの強み</a:t>
            </a:r>
            <a:r>
              <a:rPr lang="en-US" altLang="ja-JP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特徴</a:t>
            </a:r>
            <a:endParaRPr lang="en-US" altLang="ja-JP" sz="1800" b="1" dirty="0">
              <a:solidFill>
                <a:srgbClr val="1D1C1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endParaRPr kumimoji="1" lang="ja-JP" altLang="en-US" sz="1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273438-2228-8210-119C-71FEEA906F64}"/>
              </a:ext>
            </a:extLst>
          </p:cNvPr>
          <p:cNvSpPr txBox="1"/>
          <p:nvPr/>
        </p:nvSpPr>
        <p:spPr>
          <a:xfrm>
            <a:off x="6357304" y="2546386"/>
            <a:ext cx="5454871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●共創ビジネス提案タイトル</a:t>
            </a:r>
          </a:p>
          <a:p>
            <a:pPr>
              <a:lnSpc>
                <a:spcPts val="2500"/>
              </a:lnSpc>
            </a:pP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●ターゲットと課題</a:t>
            </a:r>
          </a:p>
          <a:p>
            <a:pPr>
              <a:lnSpc>
                <a:spcPts val="2500"/>
              </a:lnSpc>
            </a:pP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●共創ソリューションとその特徴</a:t>
            </a:r>
          </a:p>
          <a:p>
            <a:pPr>
              <a:lnSpc>
                <a:spcPts val="2500"/>
              </a:lnSpc>
            </a:pP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●両社の共創シナジー　</a:t>
            </a:r>
            <a:r>
              <a:rPr lang="en-US" altLang="ja-JP" sz="12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</a:t>
            </a:r>
            <a:r>
              <a:rPr lang="en-US" altLang="ja-JP" sz="12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12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お互いの何のリソースを活用するか</a:t>
            </a:r>
            <a:endParaRPr lang="en-US" altLang="ja-JP" sz="1200" b="1" dirty="0">
              <a:solidFill>
                <a:srgbClr val="1D1C1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en-US" altLang="ja-JP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</a:t>
            </a: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ビジネスモデル　</a:t>
            </a:r>
            <a:r>
              <a:rPr lang="en-US" altLang="ja-JP" sz="12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</a:t>
            </a:r>
            <a:r>
              <a:rPr lang="en-US" altLang="ja-JP" sz="12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12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共創における複数社間のマネタイズの仕方</a:t>
            </a: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</a:p>
          <a:p>
            <a:pPr>
              <a:lnSpc>
                <a:spcPts val="2500"/>
              </a:lnSpc>
            </a:pP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</a:t>
            </a:r>
            <a:r>
              <a:rPr lang="en-US" altLang="ja-JP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PoC</a:t>
            </a:r>
            <a:r>
              <a:rPr lang="ja-JP" altLang="en-US" sz="18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　　　　</a:t>
            </a:r>
            <a:r>
              <a:rPr lang="en-US" altLang="ja-JP" sz="1200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-</a:t>
            </a:r>
            <a:r>
              <a:rPr lang="en-US" altLang="ja-JP" sz="12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1200" b="1" dirty="0">
                <a:solidFill>
                  <a:srgbClr val="1D1C1D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かかってくる初期費用など</a:t>
            </a:r>
            <a:endParaRPr lang="ja-JP" altLang="en-US" sz="1800" b="1" dirty="0">
              <a:solidFill>
                <a:srgbClr val="1D1C1D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31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>
            <a:extLst>
              <a:ext uri="{FF2B5EF4-FFF2-40B4-BE49-F238E27FC236}">
                <a16:creationId xmlns:a16="http://schemas.microsoft.com/office/drawing/2014/main" id="{743CC332-D1E7-DF2D-5D86-892E94E590B1}"/>
              </a:ext>
            </a:extLst>
          </p:cNvPr>
          <p:cNvSpPr txBox="1">
            <a:spLocks/>
          </p:cNvSpPr>
          <p:nvPr/>
        </p:nvSpPr>
        <p:spPr bwMode="black">
          <a:xfrm>
            <a:off x="113398" y="96254"/>
            <a:ext cx="7450521" cy="623197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●共創ソリューションとその特徴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A6F17A8-3B53-B8F1-1734-82E4BC4DD83C}"/>
              </a:ext>
            </a:extLst>
          </p:cNvPr>
          <p:cNvSpPr txBox="1">
            <a:spLocks/>
          </p:cNvSpPr>
          <p:nvPr/>
        </p:nvSpPr>
        <p:spPr>
          <a:xfrm>
            <a:off x="3408795" y="1568305"/>
            <a:ext cx="5374409" cy="176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ja-JP" altLang="en-US" sz="18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図を交えて、共創ソリューション概要を説明</a:t>
            </a:r>
            <a:endParaRPr lang="en-US" altLang="ja-JP" sz="18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0C34AF-5DCA-E486-C1E9-B598F6BB59F0}"/>
              </a:ext>
            </a:extLst>
          </p:cNvPr>
          <p:cNvSpPr/>
          <p:nvPr/>
        </p:nvSpPr>
        <p:spPr>
          <a:xfrm>
            <a:off x="200025" y="3352801"/>
            <a:ext cx="11791292" cy="3122056"/>
          </a:xfrm>
          <a:prstGeom prst="rect">
            <a:avLst/>
          </a:prstGeom>
          <a:solidFill>
            <a:schemeClr val="tx1">
              <a:alpha val="81176"/>
            </a:schemeClr>
          </a:solidFill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+mn-ea"/>
              </a:rPr>
              <a:t>ビジネス　概要図</a:t>
            </a:r>
            <a:endParaRPr kumimoji="1" lang="en-US" altLang="ja-JP" dirty="0">
              <a:latin typeface="+mn-ea"/>
            </a:endParaRPr>
          </a:p>
          <a:p>
            <a:pPr algn="ctr"/>
            <a:endParaRPr kumimoji="1" lang="en-US" altLang="ja-JP" dirty="0">
              <a:latin typeface="+mn-ea"/>
            </a:endParaRPr>
          </a:p>
          <a:p>
            <a:pPr algn="ctr"/>
            <a:r>
              <a:rPr kumimoji="1" lang="ja-JP" altLang="en-US" dirty="0">
                <a:latin typeface="+mn-ea"/>
              </a:rPr>
              <a:t>・顧客に対してどんなプロダクト・サービスを提供するのか？</a:t>
            </a:r>
          </a:p>
          <a:p>
            <a:pPr algn="ctr"/>
            <a:r>
              <a:rPr kumimoji="1" lang="ja-JP" altLang="en-US" dirty="0">
                <a:latin typeface="+mn-ea"/>
              </a:rPr>
              <a:t>・具体的な提供サービスはどのようなものか？</a:t>
            </a:r>
          </a:p>
          <a:p>
            <a:pPr algn="ctr"/>
            <a:r>
              <a:rPr kumimoji="1" lang="ja-JP" altLang="en-US" dirty="0">
                <a:latin typeface="+mn-ea"/>
              </a:rPr>
              <a:t>・顧客のどういったニーズを満たすのか？</a:t>
            </a:r>
          </a:p>
          <a:p>
            <a:pPr algn="ctr"/>
            <a:r>
              <a:rPr kumimoji="1" lang="ja-JP" altLang="en-US" dirty="0">
                <a:latin typeface="+mn-ea"/>
              </a:rPr>
              <a:t>・どのような価値を提供するのか？</a:t>
            </a:r>
          </a:p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780238F7-4CD0-F8A3-1E8A-5A09FB92C61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10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AC7DD00A-1357-6C46-F16F-2CA43804EA7D}"/>
              </a:ext>
            </a:extLst>
          </p:cNvPr>
          <p:cNvSpPr txBox="1">
            <a:spLocks/>
          </p:cNvSpPr>
          <p:nvPr/>
        </p:nvSpPr>
        <p:spPr>
          <a:xfrm>
            <a:off x="506776" y="817662"/>
            <a:ext cx="11086134" cy="68897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メインメッセージ</a:t>
            </a:r>
            <a:r>
              <a:rPr lang="en-US" altLang="ja-JP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このスライドで言いたいこと）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44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1961B93-5B1D-6F4E-0CAC-5A9E2608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06" y="5526130"/>
            <a:ext cx="829865" cy="632772"/>
          </a:xfrm>
          <a:prstGeom prst="rect">
            <a:avLst/>
          </a:prstGeom>
        </p:spPr>
      </p:pic>
      <p:sp>
        <p:nvSpPr>
          <p:cNvPr id="18" name="タイトル 4">
            <a:extLst>
              <a:ext uri="{FF2B5EF4-FFF2-40B4-BE49-F238E27FC236}">
                <a16:creationId xmlns:a16="http://schemas.microsoft.com/office/drawing/2014/main" id="{2E4C484F-D18A-0B35-8B55-9D97AC37FBE5}"/>
              </a:ext>
            </a:extLst>
          </p:cNvPr>
          <p:cNvSpPr txBox="1">
            <a:spLocks/>
          </p:cNvSpPr>
          <p:nvPr/>
        </p:nvSpPr>
        <p:spPr>
          <a:xfrm>
            <a:off x="1948071" y="5842516"/>
            <a:ext cx="9513448" cy="346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ja-JP" altLang="en-US" sz="1800" b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共創ソリューションについて、特徴を３つぐらいで絞って分かりやすく説明</a:t>
            </a:r>
            <a:endParaRPr lang="en-US" altLang="ja-JP" sz="1800" b="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buClrTx/>
              <a:buFontTx/>
            </a:pPr>
            <a:r>
              <a:rPr lang="ja-JP" altLang="en-US" sz="1600" b="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・なぜ顧客はこのサービスを購入するのか、したいのか</a:t>
            </a:r>
          </a:p>
          <a:p>
            <a:pPr algn="l">
              <a:buClrTx/>
              <a:buFontTx/>
            </a:pPr>
            <a:r>
              <a:rPr lang="ja-JP" altLang="en-US" sz="1600" b="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・多くのサービスがあるなかで、あえてこのサービスを購入する理由はどこにあるのか</a:t>
            </a:r>
          </a:p>
          <a:p>
            <a:pPr algn="l">
              <a:buClrTx/>
              <a:buFontTx/>
            </a:pPr>
            <a:r>
              <a:rPr lang="ja-JP" altLang="en-US" sz="1600" b="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・自社の強みが活かされているか（価値の源泉はどこにあるのか）</a:t>
            </a:r>
          </a:p>
          <a:p>
            <a:pPr algn="l">
              <a:buClrTx/>
              <a:buFontTx/>
            </a:pPr>
            <a:r>
              <a:rPr lang="ja-JP" altLang="en-US" sz="1600" b="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・既存のサービスとの違いはどこにあるのか（明確な差別化はできているのか）</a:t>
            </a:r>
          </a:p>
          <a:p>
            <a:pPr algn="l">
              <a:buClrTx/>
              <a:buFontTx/>
            </a:pPr>
            <a:r>
              <a:rPr lang="ja-JP" altLang="en-US" sz="1600" b="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・このサービスは一過性ではなく、持続性があるのか</a:t>
            </a:r>
          </a:p>
          <a:p>
            <a:pPr algn="l">
              <a:buClrTx/>
              <a:buFontTx/>
            </a:pPr>
            <a:endParaRPr lang="en-US" altLang="ja-JP" sz="1800" b="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タイトル 4">
            <a:extLst>
              <a:ext uri="{FF2B5EF4-FFF2-40B4-BE49-F238E27FC236}">
                <a16:creationId xmlns:a16="http://schemas.microsoft.com/office/drawing/2014/main" id="{7FB50045-3A21-E1ED-3D35-62AFF037791F}"/>
              </a:ext>
            </a:extLst>
          </p:cNvPr>
          <p:cNvSpPr txBox="1">
            <a:spLocks/>
          </p:cNvSpPr>
          <p:nvPr/>
        </p:nvSpPr>
        <p:spPr bwMode="black">
          <a:xfrm>
            <a:off x="112879" y="98308"/>
            <a:ext cx="7535917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●共創ソリューションとその特徴</a:t>
            </a:r>
          </a:p>
        </p:txBody>
      </p:sp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B094D179-4CF3-407D-0C55-54EAA958205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11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FD9A5EA-C332-74FD-EC58-3DF56E87F22B}"/>
              </a:ext>
            </a:extLst>
          </p:cNvPr>
          <p:cNvSpPr/>
          <p:nvPr/>
        </p:nvSpPr>
        <p:spPr>
          <a:xfrm>
            <a:off x="725212" y="2149364"/>
            <a:ext cx="3069021" cy="2827281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BF50B9D-71D4-5545-F538-F4EC2ADD857F}"/>
              </a:ext>
            </a:extLst>
          </p:cNvPr>
          <p:cNvSpPr/>
          <p:nvPr/>
        </p:nvSpPr>
        <p:spPr>
          <a:xfrm>
            <a:off x="4579775" y="2154382"/>
            <a:ext cx="3069021" cy="2803909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804719E-C01B-135A-2D9C-780D896F5540}"/>
              </a:ext>
            </a:extLst>
          </p:cNvPr>
          <p:cNvSpPr/>
          <p:nvPr/>
        </p:nvSpPr>
        <p:spPr>
          <a:xfrm>
            <a:off x="8392498" y="2151790"/>
            <a:ext cx="3069021" cy="2809094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1209C756-55AA-FC84-B3FE-C8B7B1CDBF2A}"/>
              </a:ext>
            </a:extLst>
          </p:cNvPr>
          <p:cNvSpPr txBox="1">
            <a:spLocks/>
          </p:cNvSpPr>
          <p:nvPr/>
        </p:nvSpPr>
        <p:spPr>
          <a:xfrm>
            <a:off x="506776" y="817662"/>
            <a:ext cx="11086134" cy="68897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メインメッセージ</a:t>
            </a:r>
            <a:r>
              <a:rPr lang="en-US" altLang="ja-JP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このスライドで言いたいこと）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30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4">
            <a:extLst>
              <a:ext uri="{FF2B5EF4-FFF2-40B4-BE49-F238E27FC236}">
                <a16:creationId xmlns:a16="http://schemas.microsoft.com/office/drawing/2014/main" id="{7FB50045-3A21-E1ED-3D35-62AFF037791F}"/>
              </a:ext>
            </a:extLst>
          </p:cNvPr>
          <p:cNvSpPr txBox="1">
            <a:spLocks/>
          </p:cNvSpPr>
          <p:nvPr/>
        </p:nvSpPr>
        <p:spPr bwMode="black">
          <a:xfrm>
            <a:off x="114629" y="94593"/>
            <a:ext cx="7535917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●両社の共創シナジー（活用リソース）</a:t>
            </a:r>
          </a:p>
        </p:txBody>
      </p:sp>
      <p:sp>
        <p:nvSpPr>
          <p:cNvPr id="2" name="タイトル 4">
            <a:extLst>
              <a:ext uri="{FF2B5EF4-FFF2-40B4-BE49-F238E27FC236}">
                <a16:creationId xmlns:a16="http://schemas.microsoft.com/office/drawing/2014/main" id="{7E585542-86BC-662A-C948-826094AA8BF6}"/>
              </a:ext>
            </a:extLst>
          </p:cNvPr>
          <p:cNvSpPr txBox="1">
            <a:spLocks/>
          </p:cNvSpPr>
          <p:nvPr/>
        </p:nvSpPr>
        <p:spPr>
          <a:xfrm>
            <a:off x="504825" y="770531"/>
            <a:ext cx="5177330" cy="1206064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0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このビジネスの実現に向けて</a:t>
            </a:r>
          </a:p>
          <a:p>
            <a:pPr>
              <a:buClrTx/>
              <a:buFontTx/>
            </a:pPr>
            <a:r>
              <a:rPr lang="ja-JP" altLang="en-US" sz="20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どんな役割を担うのか一言で</a:t>
            </a:r>
            <a:endParaRPr lang="en-US" altLang="ja-JP" sz="20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8A5AE28-738F-3035-3070-8E84DD66D8EA}"/>
              </a:ext>
            </a:extLst>
          </p:cNvPr>
          <p:cNvSpPr txBox="1">
            <a:spLocks/>
          </p:cNvSpPr>
          <p:nvPr/>
        </p:nvSpPr>
        <p:spPr>
          <a:xfrm>
            <a:off x="6330850" y="766047"/>
            <a:ext cx="5199975" cy="1206064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0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このビジネスの実現に向けて</a:t>
            </a:r>
          </a:p>
          <a:p>
            <a:pPr>
              <a:buClrTx/>
              <a:buFontTx/>
            </a:pPr>
            <a:r>
              <a:rPr lang="ja-JP" altLang="en-US" sz="20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どんな役割を担うのか一言で</a:t>
            </a:r>
            <a:endParaRPr lang="en-US" altLang="ja-JP" sz="20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A7F13D-4F11-42D8-89EC-DAF363AE89EB}"/>
              </a:ext>
            </a:extLst>
          </p:cNvPr>
          <p:cNvSpPr txBox="1"/>
          <p:nvPr/>
        </p:nvSpPr>
        <p:spPr>
          <a:xfrm>
            <a:off x="5675584" y="2680136"/>
            <a:ext cx="944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b="1" dirty="0"/>
              <a:t>×</a:t>
            </a:r>
            <a:endParaRPr kumimoji="1" lang="ja-JP" altLang="en-US" sz="5000" b="1" dirty="0"/>
          </a:p>
        </p:txBody>
      </p:sp>
      <p:sp>
        <p:nvSpPr>
          <p:cNvPr id="9" name="Google Shape;124;gea844bac1d_0_38">
            <a:extLst>
              <a:ext uri="{FF2B5EF4-FFF2-40B4-BE49-F238E27FC236}">
                <a16:creationId xmlns:a16="http://schemas.microsoft.com/office/drawing/2014/main" id="{B78E9194-901A-9C50-30BA-F12DF0B9000A}"/>
              </a:ext>
            </a:extLst>
          </p:cNvPr>
          <p:cNvSpPr txBox="1"/>
          <p:nvPr/>
        </p:nvSpPr>
        <p:spPr>
          <a:xfrm>
            <a:off x="1533654" y="4120922"/>
            <a:ext cx="3538164" cy="1661963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ex</a:t>
            </a:r>
          </a:p>
          <a:p>
            <a:endParaRPr sz="16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・実証フィールドの提供</a:t>
            </a:r>
          </a:p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（●●を○○カ所）</a:t>
            </a:r>
          </a:p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・既存顧客への○○でのアプローチ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・○○のコンテンツ</a:t>
            </a:r>
            <a:endParaRPr sz="16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0" name="Google Shape;125;gea844bac1d_0_38">
            <a:extLst>
              <a:ext uri="{FF2B5EF4-FFF2-40B4-BE49-F238E27FC236}">
                <a16:creationId xmlns:a16="http://schemas.microsoft.com/office/drawing/2014/main" id="{E78675B6-B41B-B2E3-DF38-5AC5BFCD3520}"/>
              </a:ext>
            </a:extLst>
          </p:cNvPr>
          <p:cNvSpPr txBox="1"/>
          <p:nvPr/>
        </p:nvSpPr>
        <p:spPr>
          <a:xfrm>
            <a:off x="7824870" y="4277400"/>
            <a:ext cx="2719069" cy="145665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ex</a:t>
            </a:r>
          </a:p>
          <a:p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・アプリの開発</a:t>
            </a:r>
            <a:endParaRPr sz="16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Calibri"/>
                <a:sym typeface="Calibri"/>
              </a:rPr>
              <a:t>・アルゴリズムの設計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  <a:p>
            <a:endParaRPr sz="1600" dirty="0">
              <a:latin typeface="游ゴシック" panose="020B0400000000000000" pitchFamily="50" charset="-128"/>
              <a:ea typeface="游ゴシック" panose="020B0400000000000000" pitchFamily="50" charset="-128"/>
              <a:cs typeface="Calibri"/>
              <a:sym typeface="Calibri"/>
            </a:endParaRPr>
          </a:p>
        </p:txBody>
      </p:sp>
      <p:sp>
        <p:nvSpPr>
          <p:cNvPr id="19" name="タイトル 4">
            <a:extLst>
              <a:ext uri="{FF2B5EF4-FFF2-40B4-BE49-F238E27FC236}">
                <a16:creationId xmlns:a16="http://schemas.microsoft.com/office/drawing/2014/main" id="{9B42FC4E-22F8-A020-9948-6D13ECEE3647}"/>
              </a:ext>
            </a:extLst>
          </p:cNvPr>
          <p:cNvSpPr txBox="1">
            <a:spLocks/>
          </p:cNvSpPr>
          <p:nvPr/>
        </p:nvSpPr>
        <p:spPr>
          <a:xfrm>
            <a:off x="3682748" y="5878809"/>
            <a:ext cx="4698125" cy="728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18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お互いの何のリソースを活用するか。</a:t>
            </a:r>
            <a:endParaRPr lang="en-US" altLang="ja-JP" sz="18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Tx/>
              <a:buFontTx/>
            </a:pPr>
            <a:r>
              <a:rPr lang="ja-JP" altLang="en-US" sz="1800" b="0" u="none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双方で活用するリソースや強み</a:t>
            </a:r>
          </a:p>
        </p:txBody>
      </p:sp>
      <p:sp>
        <p:nvSpPr>
          <p:cNvPr id="3" name="Google Shape;201;p7">
            <a:extLst>
              <a:ext uri="{FF2B5EF4-FFF2-40B4-BE49-F238E27FC236}">
                <a16:creationId xmlns:a16="http://schemas.microsoft.com/office/drawing/2014/main" id="{82846F02-249A-C87A-08A1-7E5ECD7F217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12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9AD9521-C862-7DF8-7D50-9E83F24207D8}"/>
              </a:ext>
            </a:extLst>
          </p:cNvPr>
          <p:cNvSpPr/>
          <p:nvPr/>
        </p:nvSpPr>
        <p:spPr>
          <a:xfrm>
            <a:off x="1985779" y="2120857"/>
            <a:ext cx="2514712" cy="2165020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会社ロゴ</a:t>
            </a:r>
            <a:endParaRPr kumimoji="1"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2368A9E-2496-E9E2-0D05-2D0A77276249}"/>
              </a:ext>
            </a:extLst>
          </p:cNvPr>
          <p:cNvSpPr/>
          <p:nvPr/>
        </p:nvSpPr>
        <p:spPr>
          <a:xfrm>
            <a:off x="7786504" y="2120857"/>
            <a:ext cx="2514712" cy="2165020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会社ロゴ</a:t>
            </a:r>
            <a:endParaRPr kumimoji="1"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グラフィックス 12" descr="チャット 枠線">
            <a:extLst>
              <a:ext uri="{FF2B5EF4-FFF2-40B4-BE49-F238E27FC236}">
                <a16:creationId xmlns:a16="http://schemas.microsoft.com/office/drawing/2014/main" id="{D9FA8C79-F7D2-D028-B2FD-8A2E54A79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2773" y="4722852"/>
            <a:ext cx="1385677" cy="13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1E31D79-C9AB-A73B-5D67-44FC5EAB7299}"/>
              </a:ext>
            </a:extLst>
          </p:cNvPr>
          <p:cNvGrpSpPr/>
          <p:nvPr/>
        </p:nvGrpSpPr>
        <p:grpSpPr>
          <a:xfrm>
            <a:off x="2597819" y="1768780"/>
            <a:ext cx="6939212" cy="5089220"/>
            <a:chOff x="1585695" y="-180896"/>
            <a:chExt cx="6772225" cy="5692390"/>
          </a:xfrm>
        </p:grpSpPr>
        <p:pic>
          <p:nvPicPr>
            <p:cNvPr id="7" name="Google Shape;68;p13">
              <a:extLst>
                <a:ext uri="{FF2B5EF4-FFF2-40B4-BE49-F238E27FC236}">
                  <a16:creationId xmlns:a16="http://schemas.microsoft.com/office/drawing/2014/main" id="{B9385FD7-4775-9E3E-4F95-4E70E5BBD08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6200000">
              <a:off x="2342726" y="490101"/>
              <a:ext cx="1404167" cy="2193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68;p13">
              <a:extLst>
                <a:ext uri="{FF2B5EF4-FFF2-40B4-BE49-F238E27FC236}">
                  <a16:creationId xmlns:a16="http://schemas.microsoft.com/office/drawing/2014/main" id="{8E5EA173-E857-E2D4-AEDF-D04081713AA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6200000">
              <a:off x="2552095" y="687735"/>
              <a:ext cx="1195526" cy="1983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63;p13">
              <a:extLst>
                <a:ext uri="{FF2B5EF4-FFF2-40B4-BE49-F238E27FC236}">
                  <a16:creationId xmlns:a16="http://schemas.microsoft.com/office/drawing/2014/main" id="{57F24FCF-6735-6D5A-41CA-78EB13BE63D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51841" y="2524122"/>
              <a:ext cx="1579967" cy="16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4;p13">
              <a:extLst>
                <a:ext uri="{FF2B5EF4-FFF2-40B4-BE49-F238E27FC236}">
                  <a16:creationId xmlns:a16="http://schemas.microsoft.com/office/drawing/2014/main" id="{3A422B4E-C832-A158-9082-CD8478C9254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24933" y="2451740"/>
              <a:ext cx="1777725" cy="1823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6;p13">
              <a:extLst>
                <a:ext uri="{FF2B5EF4-FFF2-40B4-BE49-F238E27FC236}">
                  <a16:creationId xmlns:a16="http://schemas.microsoft.com/office/drawing/2014/main" id="{47CADB25-7CE8-A766-9AAF-CB7D11D2FB9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5249291" y="2634045"/>
              <a:ext cx="1777725" cy="1899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71;p13">
              <a:extLst>
                <a:ext uri="{FF2B5EF4-FFF2-40B4-BE49-F238E27FC236}">
                  <a16:creationId xmlns:a16="http://schemas.microsoft.com/office/drawing/2014/main" id="{D12AFA16-2601-B6F7-D58E-CF196D770A1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5293225" y="863944"/>
              <a:ext cx="1505728" cy="159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87;p13">
              <a:extLst>
                <a:ext uri="{FF2B5EF4-FFF2-40B4-BE49-F238E27FC236}">
                  <a16:creationId xmlns:a16="http://schemas.microsoft.com/office/drawing/2014/main" id="{8FD2C496-C2E4-424D-9008-8B7F76329FA6}"/>
                </a:ext>
              </a:extLst>
            </p:cNvPr>
            <p:cNvSpPr txBox="1"/>
            <p:nvPr/>
          </p:nvSpPr>
          <p:spPr>
            <a:xfrm>
              <a:off x="1585695" y="3098006"/>
              <a:ext cx="1174461" cy="423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ja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宿泊施設情報</a:t>
              </a:r>
              <a:endParaRPr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" name="Google Shape;88;p13">
              <a:extLst>
                <a:ext uri="{FF2B5EF4-FFF2-40B4-BE49-F238E27FC236}">
                  <a16:creationId xmlns:a16="http://schemas.microsoft.com/office/drawing/2014/main" id="{18FFD95E-33C3-9494-EFBE-D7D61FDCE33C}"/>
                </a:ext>
              </a:extLst>
            </p:cNvPr>
            <p:cNvSpPr txBox="1"/>
            <p:nvPr/>
          </p:nvSpPr>
          <p:spPr>
            <a:xfrm>
              <a:off x="4141257" y="1001520"/>
              <a:ext cx="1132030" cy="423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ゲスト</a:t>
              </a:r>
              <a:endParaRPr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" name="Google Shape;89;p13">
              <a:extLst>
                <a:ext uri="{FF2B5EF4-FFF2-40B4-BE49-F238E27FC236}">
                  <a16:creationId xmlns:a16="http://schemas.microsoft.com/office/drawing/2014/main" id="{9C421F34-26D2-2D80-78AE-105A44965127}"/>
                </a:ext>
              </a:extLst>
            </p:cNvPr>
            <p:cNvSpPr txBox="1"/>
            <p:nvPr/>
          </p:nvSpPr>
          <p:spPr>
            <a:xfrm>
              <a:off x="3979009" y="2938025"/>
              <a:ext cx="1510099" cy="63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民泊</a:t>
              </a:r>
              <a:endPara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プラットフォーム</a:t>
              </a:r>
              <a:endParaRPr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" name="Google Shape;90;p13">
              <a:extLst>
                <a:ext uri="{FF2B5EF4-FFF2-40B4-BE49-F238E27FC236}">
                  <a16:creationId xmlns:a16="http://schemas.microsoft.com/office/drawing/2014/main" id="{BB1A26AF-9E70-7935-A322-360316620AA7}"/>
                </a:ext>
              </a:extLst>
            </p:cNvPr>
            <p:cNvSpPr txBox="1"/>
            <p:nvPr/>
          </p:nvSpPr>
          <p:spPr>
            <a:xfrm>
              <a:off x="6840078" y="3011952"/>
              <a:ext cx="1083898" cy="423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ホスト</a:t>
              </a:r>
              <a:endParaRPr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" name="Google Shape;91;p13">
              <a:extLst>
                <a:ext uri="{FF2B5EF4-FFF2-40B4-BE49-F238E27FC236}">
                  <a16:creationId xmlns:a16="http://schemas.microsoft.com/office/drawing/2014/main" id="{F59A234E-48C7-31EB-8F12-FC5CE9AB050A}"/>
                </a:ext>
              </a:extLst>
            </p:cNvPr>
            <p:cNvSpPr txBox="1"/>
            <p:nvPr/>
          </p:nvSpPr>
          <p:spPr>
            <a:xfrm>
              <a:off x="6523443" y="1094878"/>
              <a:ext cx="1671900" cy="423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空き家・空き部屋</a:t>
              </a:r>
              <a:endParaRPr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Google Shape;92;p13">
              <a:extLst>
                <a:ext uri="{FF2B5EF4-FFF2-40B4-BE49-F238E27FC236}">
                  <a16:creationId xmlns:a16="http://schemas.microsoft.com/office/drawing/2014/main" id="{0474742E-A1E9-1598-67BF-104D9998F937}"/>
                </a:ext>
              </a:extLst>
            </p:cNvPr>
            <p:cNvSpPr txBox="1"/>
            <p:nvPr/>
          </p:nvSpPr>
          <p:spPr>
            <a:xfrm>
              <a:off x="5487803" y="2826239"/>
              <a:ext cx="1277700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受取金</a:t>
              </a:r>
              <a:endParaRPr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" name="Google Shape;94;p13">
              <a:extLst>
                <a:ext uri="{FF2B5EF4-FFF2-40B4-BE49-F238E27FC236}">
                  <a16:creationId xmlns:a16="http://schemas.microsoft.com/office/drawing/2014/main" id="{80BB0F0F-9943-DF57-C500-2BFDE06B5D84}"/>
                </a:ext>
              </a:extLst>
            </p:cNvPr>
            <p:cNvSpPr txBox="1"/>
            <p:nvPr/>
          </p:nvSpPr>
          <p:spPr>
            <a:xfrm>
              <a:off x="2471279" y="498476"/>
              <a:ext cx="1958400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ja" altLang="en-US" sz="11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②宿泊施設を探す</a:t>
              </a:r>
              <a:endParaRPr sz="11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0" name="Google Shape;95;p13">
              <a:extLst>
                <a:ext uri="{FF2B5EF4-FFF2-40B4-BE49-F238E27FC236}">
                  <a16:creationId xmlns:a16="http://schemas.microsoft.com/office/drawing/2014/main" id="{9C594AA9-F25B-ECAC-C040-5B4E87BDA154}"/>
                </a:ext>
              </a:extLst>
            </p:cNvPr>
            <p:cNvSpPr txBox="1"/>
            <p:nvPr/>
          </p:nvSpPr>
          <p:spPr>
            <a:xfrm>
              <a:off x="4924848" y="1481174"/>
              <a:ext cx="1083899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ja-JP" altLang="en-US" sz="11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③宿泊利用料</a:t>
              </a:r>
              <a:endParaRPr sz="11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1" name="Google Shape;96;p13">
              <a:extLst>
                <a:ext uri="{FF2B5EF4-FFF2-40B4-BE49-F238E27FC236}">
                  <a16:creationId xmlns:a16="http://schemas.microsoft.com/office/drawing/2014/main" id="{F6469F2D-FA48-E260-9245-9C1C45B43516}"/>
                </a:ext>
              </a:extLst>
            </p:cNvPr>
            <p:cNvSpPr txBox="1"/>
            <p:nvPr/>
          </p:nvSpPr>
          <p:spPr>
            <a:xfrm>
              <a:off x="5408816" y="483589"/>
              <a:ext cx="1023900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" altLang="en-US" sz="11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④利用</a:t>
              </a:r>
              <a:endParaRPr sz="11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2" name="Google Shape;97;p13">
              <a:extLst>
                <a:ext uri="{FF2B5EF4-FFF2-40B4-BE49-F238E27FC236}">
                  <a16:creationId xmlns:a16="http://schemas.microsoft.com/office/drawing/2014/main" id="{34181361-D12A-5C4D-1687-47F0E0A8229A}"/>
                </a:ext>
              </a:extLst>
            </p:cNvPr>
            <p:cNvSpPr txBox="1"/>
            <p:nvPr/>
          </p:nvSpPr>
          <p:spPr>
            <a:xfrm>
              <a:off x="3367460" y="3648430"/>
              <a:ext cx="1083899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管理・</a:t>
              </a:r>
              <a:r>
                <a:rPr lang="ja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運営</a:t>
              </a:r>
              <a:endParaRPr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" name="Google Shape;98;p13">
              <a:extLst>
                <a:ext uri="{FF2B5EF4-FFF2-40B4-BE49-F238E27FC236}">
                  <a16:creationId xmlns:a16="http://schemas.microsoft.com/office/drawing/2014/main" id="{0DCDAE53-38FC-D442-0876-886BEBAE1208}"/>
                </a:ext>
              </a:extLst>
            </p:cNvPr>
            <p:cNvSpPr txBox="1"/>
            <p:nvPr/>
          </p:nvSpPr>
          <p:spPr>
            <a:xfrm>
              <a:off x="5062000" y="3642728"/>
              <a:ext cx="569577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ja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売上</a:t>
              </a:r>
              <a:endParaRPr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4" name="Google Shape;99;p13">
              <a:extLst>
                <a:ext uri="{FF2B5EF4-FFF2-40B4-BE49-F238E27FC236}">
                  <a16:creationId xmlns:a16="http://schemas.microsoft.com/office/drawing/2014/main" id="{4039E49C-9682-2974-65CF-EEAEC66F7411}"/>
                </a:ext>
              </a:extLst>
            </p:cNvPr>
            <p:cNvSpPr txBox="1"/>
            <p:nvPr/>
          </p:nvSpPr>
          <p:spPr>
            <a:xfrm>
              <a:off x="2497725" y="1169040"/>
              <a:ext cx="1809600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ja" altLang="en-US" sz="11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⑤レビューを書く</a:t>
              </a:r>
              <a:endParaRPr sz="11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5" name="Google Shape;100;p13">
              <a:extLst>
                <a:ext uri="{FF2B5EF4-FFF2-40B4-BE49-F238E27FC236}">
                  <a16:creationId xmlns:a16="http://schemas.microsoft.com/office/drawing/2014/main" id="{CCA0D84A-FAE9-FF24-CD59-F20B319560D3}"/>
                </a:ext>
              </a:extLst>
            </p:cNvPr>
            <p:cNvSpPr txBox="1"/>
            <p:nvPr/>
          </p:nvSpPr>
          <p:spPr>
            <a:xfrm>
              <a:off x="5293225" y="1934867"/>
              <a:ext cx="1671900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宿泊施設を登録</a:t>
              </a:r>
              <a:endParaRPr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6" name="Google Shape;101;p13">
              <a:extLst>
                <a:ext uri="{FF2B5EF4-FFF2-40B4-BE49-F238E27FC236}">
                  <a16:creationId xmlns:a16="http://schemas.microsoft.com/office/drawing/2014/main" id="{F6613933-C2A8-4BE2-73B7-468F842085E7}"/>
                </a:ext>
              </a:extLst>
            </p:cNvPr>
            <p:cNvSpPr txBox="1"/>
            <p:nvPr/>
          </p:nvSpPr>
          <p:spPr>
            <a:xfrm>
              <a:off x="3750433" y="1485625"/>
              <a:ext cx="679724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r"/>
              <a:r>
                <a:rPr lang="ja" altLang="en-US" sz="11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①登録</a:t>
              </a:r>
              <a:endParaRPr sz="11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BE1C908-4CA0-68CD-98BA-769A3BAC64D3}"/>
                </a:ext>
              </a:extLst>
            </p:cNvPr>
            <p:cNvSpPr txBox="1"/>
            <p:nvPr/>
          </p:nvSpPr>
          <p:spPr>
            <a:xfrm>
              <a:off x="1934560" y="-180896"/>
              <a:ext cx="6423360" cy="42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参考：ビジネスモデル図（民泊マッチングサービス）</a:t>
              </a:r>
            </a:p>
          </p:txBody>
        </p:sp>
        <p:sp>
          <p:nvSpPr>
            <p:cNvPr id="39" name="Google Shape;90;p13">
              <a:extLst>
                <a:ext uri="{FF2B5EF4-FFF2-40B4-BE49-F238E27FC236}">
                  <a16:creationId xmlns:a16="http://schemas.microsoft.com/office/drawing/2014/main" id="{50FB4089-995F-6938-B768-FB1A3FAFED12}"/>
                </a:ext>
              </a:extLst>
            </p:cNvPr>
            <p:cNvSpPr txBox="1"/>
            <p:nvPr/>
          </p:nvSpPr>
          <p:spPr>
            <a:xfrm>
              <a:off x="4169959" y="5087733"/>
              <a:ext cx="1087930" cy="4237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-JP" altLang="en-US" sz="12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自社</a:t>
              </a:r>
              <a:endParaRPr sz="12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1" name="Google Shape;66;p13">
              <a:extLst>
                <a:ext uri="{FF2B5EF4-FFF2-40B4-BE49-F238E27FC236}">
                  <a16:creationId xmlns:a16="http://schemas.microsoft.com/office/drawing/2014/main" id="{962736B0-E063-5E24-A93C-0A90523B423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4434817" y="3779139"/>
              <a:ext cx="726438" cy="1847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66;p13">
              <a:extLst>
                <a:ext uri="{FF2B5EF4-FFF2-40B4-BE49-F238E27FC236}">
                  <a16:creationId xmlns:a16="http://schemas.microsoft.com/office/drawing/2014/main" id="{0922326F-470F-D062-3DBC-3ABB5A0FDB8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6200000" flipH="1">
              <a:off x="4265573" y="3729589"/>
              <a:ext cx="720000" cy="184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66;p13">
              <a:extLst>
                <a:ext uri="{FF2B5EF4-FFF2-40B4-BE49-F238E27FC236}">
                  <a16:creationId xmlns:a16="http://schemas.microsoft.com/office/drawing/2014/main" id="{985D35E5-6EED-E7C7-534E-0941CE26BC2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4379056" y="1684366"/>
              <a:ext cx="832848" cy="17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66;p13">
              <a:extLst>
                <a:ext uri="{FF2B5EF4-FFF2-40B4-BE49-F238E27FC236}">
                  <a16:creationId xmlns:a16="http://schemas.microsoft.com/office/drawing/2014/main" id="{725CFFAE-C171-224B-1AD0-0C51154DB2B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 flipH="1">
              <a:off x="4183073" y="1689601"/>
              <a:ext cx="831867" cy="1700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7CC02B82-05D3-BC03-1ABC-4194183913B0}"/>
                </a:ext>
              </a:extLst>
            </p:cNvPr>
            <p:cNvSpPr/>
            <p:nvPr/>
          </p:nvSpPr>
          <p:spPr>
            <a:xfrm>
              <a:off x="4687275" y="1584935"/>
              <a:ext cx="222758" cy="176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￥</a:t>
              </a: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E044E196-588F-99BA-8533-C477F41CE1E5}"/>
                </a:ext>
              </a:extLst>
            </p:cNvPr>
            <p:cNvSpPr/>
            <p:nvPr/>
          </p:nvSpPr>
          <p:spPr>
            <a:xfrm>
              <a:off x="4736632" y="3763206"/>
              <a:ext cx="130279" cy="20627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￥</a:t>
              </a: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3EFB7600-1AD4-B239-1CEF-AB8F9C90A845}"/>
                </a:ext>
              </a:extLst>
            </p:cNvPr>
            <p:cNvSpPr/>
            <p:nvPr/>
          </p:nvSpPr>
          <p:spPr>
            <a:xfrm>
              <a:off x="5971942" y="2627076"/>
              <a:ext cx="252000" cy="25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￥</a:t>
              </a:r>
            </a:p>
          </p:txBody>
        </p:sp>
        <p:sp>
          <p:nvSpPr>
            <p:cNvPr id="48" name="Google Shape;96;p13">
              <a:extLst>
                <a:ext uri="{FF2B5EF4-FFF2-40B4-BE49-F238E27FC236}">
                  <a16:creationId xmlns:a16="http://schemas.microsoft.com/office/drawing/2014/main" id="{9CBA4622-5139-7AC2-3F7D-6C63E1F263FE}"/>
                </a:ext>
              </a:extLst>
            </p:cNvPr>
            <p:cNvSpPr txBox="1"/>
            <p:nvPr/>
          </p:nvSpPr>
          <p:spPr>
            <a:xfrm>
              <a:off x="7299517" y="1570822"/>
              <a:ext cx="592166" cy="406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提供</a:t>
              </a:r>
              <a:endParaRPr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49" name="Google Shape;66;p13">
              <a:extLst>
                <a:ext uri="{FF2B5EF4-FFF2-40B4-BE49-F238E27FC236}">
                  <a16:creationId xmlns:a16="http://schemas.microsoft.com/office/drawing/2014/main" id="{184641CD-25C9-B0F1-0726-654F91A12FF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6200000" flipH="1">
              <a:off x="6953770" y="1647673"/>
              <a:ext cx="720000" cy="184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B2D94F82-B4BB-9414-F40B-4F4FDFAED940}"/>
                </a:ext>
              </a:extLst>
            </p:cNvPr>
            <p:cNvSpPr/>
            <p:nvPr/>
          </p:nvSpPr>
          <p:spPr>
            <a:xfrm>
              <a:off x="4531365" y="3763206"/>
              <a:ext cx="163903" cy="20270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ysClr val="windowText" lastClr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￥</a:t>
              </a:r>
            </a:p>
          </p:txBody>
        </p:sp>
      </p:grpSp>
      <p:sp>
        <p:nvSpPr>
          <p:cNvPr id="21" name="タイトル 4">
            <a:extLst>
              <a:ext uri="{FF2B5EF4-FFF2-40B4-BE49-F238E27FC236}">
                <a16:creationId xmlns:a16="http://schemas.microsoft.com/office/drawing/2014/main" id="{7FB50045-3A21-E1ED-3D35-62AFF037791F}"/>
              </a:ext>
            </a:extLst>
          </p:cNvPr>
          <p:cNvSpPr txBox="1">
            <a:spLocks/>
          </p:cNvSpPr>
          <p:nvPr/>
        </p:nvSpPr>
        <p:spPr bwMode="black">
          <a:xfrm>
            <a:off x="114300" y="94593"/>
            <a:ext cx="7517196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●ビジネスモデル　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可能であれば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8F7D0B-7A68-016C-16FE-8A871F8E9651}"/>
              </a:ext>
            </a:extLst>
          </p:cNvPr>
          <p:cNvSpPr/>
          <p:nvPr/>
        </p:nvSpPr>
        <p:spPr>
          <a:xfrm>
            <a:off x="485775" y="756748"/>
            <a:ext cx="11163300" cy="908439"/>
          </a:xfrm>
          <a:prstGeom prst="rect">
            <a:avLst/>
          </a:prstGeom>
          <a:solidFill>
            <a:schemeClr val="tx1">
              <a:alpha val="8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ビジネスモデル図解　共創における複数社間のマネタイズの仕方　</a:t>
            </a:r>
            <a:endParaRPr kumimoji="1" lang="en-US" altLang="ja-JP" sz="2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誰に（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Who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）、何を（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What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）、どうやって（</a:t>
            </a:r>
            <a:r>
              <a:rPr kumimoji="1"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How</a:t>
            </a:r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）提供し、収益を得るのか</a:t>
            </a:r>
          </a:p>
          <a:p>
            <a:pPr algn="ctr"/>
            <a:r>
              <a: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マネタイズフロー、コスト構造、ステークホルダーとの関係性等を表現</a:t>
            </a:r>
          </a:p>
        </p:txBody>
      </p:sp>
      <p:pic>
        <p:nvPicPr>
          <p:cNvPr id="54" name="グラフィックス 53" descr="オフィス ワーカー (男性) 枠線">
            <a:extLst>
              <a:ext uri="{FF2B5EF4-FFF2-40B4-BE49-F238E27FC236}">
                <a16:creationId xmlns:a16="http://schemas.microsoft.com/office/drawing/2014/main" id="{8E2E88E4-3B5C-6F1F-97E6-31A60250E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2405" y="3813123"/>
            <a:ext cx="911819" cy="911819"/>
          </a:xfrm>
          <a:prstGeom prst="rect">
            <a:avLst/>
          </a:prstGeom>
        </p:spPr>
      </p:pic>
      <p:pic>
        <p:nvPicPr>
          <p:cNvPr id="56" name="グラフィックス 55" descr="ユーザー 枠線">
            <a:extLst>
              <a:ext uri="{FF2B5EF4-FFF2-40B4-BE49-F238E27FC236}">
                <a16:creationId xmlns:a16="http://schemas.microsoft.com/office/drawing/2014/main" id="{387D6765-FFAC-C9F9-E62D-F665B8C82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2482" y="2112562"/>
            <a:ext cx="889149" cy="889149"/>
          </a:xfrm>
          <a:prstGeom prst="rect">
            <a:avLst/>
          </a:prstGeom>
        </p:spPr>
      </p:pic>
      <p:pic>
        <p:nvPicPr>
          <p:cNvPr id="60" name="グラフィックス 59" descr="建物 単色塗りつぶし">
            <a:extLst>
              <a:ext uri="{FF2B5EF4-FFF2-40B4-BE49-F238E27FC236}">
                <a16:creationId xmlns:a16="http://schemas.microsoft.com/office/drawing/2014/main" id="{39C43D4B-D7E7-1E52-50CB-EC7E2E459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46554" y="5666630"/>
            <a:ext cx="923844" cy="923844"/>
          </a:xfrm>
          <a:prstGeom prst="rect">
            <a:avLst/>
          </a:prstGeom>
        </p:spPr>
      </p:pic>
      <p:pic>
        <p:nvPicPr>
          <p:cNvPr id="62" name="グラフィックス 61" descr="スマート フォン 枠線">
            <a:extLst>
              <a:ext uri="{FF2B5EF4-FFF2-40B4-BE49-F238E27FC236}">
                <a16:creationId xmlns:a16="http://schemas.microsoft.com/office/drawing/2014/main" id="{12B7A345-004F-92B0-DDEF-14E88D84F2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9286" y="3945780"/>
            <a:ext cx="728362" cy="728362"/>
          </a:xfrm>
          <a:prstGeom prst="rect">
            <a:avLst/>
          </a:prstGeom>
        </p:spPr>
      </p:pic>
      <p:pic>
        <p:nvPicPr>
          <p:cNvPr id="64" name="グラフィックス 63" descr="家 枠線">
            <a:extLst>
              <a:ext uri="{FF2B5EF4-FFF2-40B4-BE49-F238E27FC236}">
                <a16:creationId xmlns:a16="http://schemas.microsoft.com/office/drawing/2014/main" id="{27347D3A-9006-5053-DEC1-ED154D6853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03016" y="2092424"/>
            <a:ext cx="939170" cy="939170"/>
          </a:xfrm>
          <a:prstGeom prst="rect">
            <a:avLst/>
          </a:prstGeom>
        </p:spPr>
      </p:pic>
      <p:pic>
        <p:nvPicPr>
          <p:cNvPr id="68" name="グラフィックス 67" descr="モニター 枠線">
            <a:extLst>
              <a:ext uri="{FF2B5EF4-FFF2-40B4-BE49-F238E27FC236}">
                <a16:creationId xmlns:a16="http://schemas.microsoft.com/office/drawing/2014/main" id="{5C7C3DF4-E572-9F0A-A185-A75E960F41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37865" y="3824271"/>
            <a:ext cx="896743" cy="896743"/>
          </a:xfrm>
          <a:prstGeom prst="rect">
            <a:avLst/>
          </a:prstGeom>
        </p:spPr>
      </p:pic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48D946EE-314B-7354-2A28-9E90D6D72F5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13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42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>
            <a:extLst>
              <a:ext uri="{FF2B5EF4-FFF2-40B4-BE49-F238E27FC236}">
                <a16:creationId xmlns:a16="http://schemas.microsoft.com/office/drawing/2014/main" id="{743CC332-D1E7-DF2D-5D86-892E94E590B1}"/>
              </a:ext>
            </a:extLst>
          </p:cNvPr>
          <p:cNvSpPr txBox="1">
            <a:spLocks/>
          </p:cNvSpPr>
          <p:nvPr/>
        </p:nvSpPr>
        <p:spPr bwMode="black">
          <a:xfrm>
            <a:off x="114300" y="95178"/>
            <a:ext cx="10289540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●ターゲットと課題の市場性／事業スケール　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可能であれば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B03DA89-1952-D6BB-13FD-61A2DF6E63F5}"/>
              </a:ext>
            </a:extLst>
          </p:cNvPr>
          <p:cNvGrpSpPr/>
          <p:nvPr/>
        </p:nvGrpSpPr>
        <p:grpSpPr>
          <a:xfrm>
            <a:off x="2199947" y="2124075"/>
            <a:ext cx="7849256" cy="4008908"/>
            <a:chOff x="1873382" y="2836912"/>
            <a:chExt cx="5476922" cy="2713508"/>
          </a:xfrm>
        </p:grpSpPr>
        <p:sp>
          <p:nvSpPr>
            <p:cNvPr id="3" name="Google Shape;220;p23">
              <a:extLst>
                <a:ext uri="{FF2B5EF4-FFF2-40B4-BE49-F238E27FC236}">
                  <a16:creationId xmlns:a16="http://schemas.microsoft.com/office/drawing/2014/main" id="{A62C65F0-1C7A-691A-4A7E-48C8D18E964E}"/>
                </a:ext>
              </a:extLst>
            </p:cNvPr>
            <p:cNvSpPr/>
            <p:nvPr/>
          </p:nvSpPr>
          <p:spPr>
            <a:xfrm>
              <a:off x="4636796" y="2836912"/>
              <a:ext cx="2713508" cy="2713508"/>
            </a:xfrm>
            <a:prstGeom prst="ellipse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altLang="ja-JP" b="1">
                  <a:solidFill>
                    <a:schemeClr val="lt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TAM</a:t>
              </a:r>
              <a:endParaRPr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8" name="Google Shape;221;p23">
              <a:extLst>
                <a:ext uri="{FF2B5EF4-FFF2-40B4-BE49-F238E27FC236}">
                  <a16:creationId xmlns:a16="http://schemas.microsoft.com/office/drawing/2014/main" id="{383C391F-472B-501D-3601-1211597798A4}"/>
                </a:ext>
              </a:extLst>
            </p:cNvPr>
            <p:cNvSpPr/>
            <p:nvPr/>
          </p:nvSpPr>
          <p:spPr>
            <a:xfrm>
              <a:off x="5008135" y="3573203"/>
              <a:ext cx="1970831" cy="1970831"/>
            </a:xfrm>
            <a:prstGeom prst="ellipse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en-US" altLang="ja-JP" b="1">
                  <a:solidFill>
                    <a:schemeClr val="lt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SAM</a:t>
              </a:r>
              <a:endParaRPr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9" name="Google Shape;223;p23">
              <a:extLst>
                <a:ext uri="{FF2B5EF4-FFF2-40B4-BE49-F238E27FC236}">
                  <a16:creationId xmlns:a16="http://schemas.microsoft.com/office/drawing/2014/main" id="{DDB3B90F-A18A-66C8-50E4-34EB29AFA089}"/>
                </a:ext>
              </a:extLst>
            </p:cNvPr>
            <p:cNvSpPr/>
            <p:nvPr/>
          </p:nvSpPr>
          <p:spPr>
            <a:xfrm>
              <a:off x="5329484" y="4215897"/>
              <a:ext cx="1328137" cy="1328137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en-US" altLang="ja-JP" b="1">
                  <a:solidFill>
                    <a:schemeClr val="lt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SOM</a:t>
              </a:r>
              <a:endParaRPr b="1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1" name="Google Shape;224;p23">
              <a:extLst>
                <a:ext uri="{FF2B5EF4-FFF2-40B4-BE49-F238E27FC236}">
                  <a16:creationId xmlns:a16="http://schemas.microsoft.com/office/drawing/2014/main" id="{FEFD3BAE-7799-4F84-2B32-334B3F27AA3F}"/>
                </a:ext>
              </a:extLst>
            </p:cNvPr>
            <p:cNvSpPr/>
            <p:nvPr/>
          </p:nvSpPr>
          <p:spPr>
            <a:xfrm>
              <a:off x="2167260" y="3365368"/>
              <a:ext cx="2310970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altLang="ja-JP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TAM</a:t>
              </a:r>
              <a:r>
                <a:rPr lang="ja-JP" altLang="en-US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（</a:t>
              </a:r>
              <a:r>
                <a:rPr lang="en-US" altLang="ja-JP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Total Addressable Market</a:t>
              </a:r>
              <a:r>
                <a:rPr lang="ja-JP" altLang="en-US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）</a:t>
              </a:r>
              <a:endParaRPr sz="1400" dirty="0">
                <a:solidFill>
                  <a:srgbClr val="23232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2" name="Google Shape;225;p23">
              <a:extLst>
                <a:ext uri="{FF2B5EF4-FFF2-40B4-BE49-F238E27FC236}">
                  <a16:creationId xmlns:a16="http://schemas.microsoft.com/office/drawing/2014/main" id="{DFACC4A9-963E-988A-A2C2-E390DA123F6B}"/>
                </a:ext>
              </a:extLst>
            </p:cNvPr>
            <p:cNvSpPr/>
            <p:nvPr/>
          </p:nvSpPr>
          <p:spPr>
            <a:xfrm>
              <a:off x="2167259" y="4218373"/>
              <a:ext cx="2506937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altLang="ja-JP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SAM</a:t>
              </a:r>
              <a:r>
                <a:rPr lang="ja-JP" altLang="en-US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（</a:t>
              </a:r>
              <a:r>
                <a:rPr lang="en-US" altLang="ja-JP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Serviceable Available Market</a:t>
              </a:r>
              <a:r>
                <a:rPr lang="ja-JP" altLang="en-US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）</a:t>
              </a:r>
              <a:endParaRPr sz="14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3" name="Google Shape;226;p23">
              <a:extLst>
                <a:ext uri="{FF2B5EF4-FFF2-40B4-BE49-F238E27FC236}">
                  <a16:creationId xmlns:a16="http://schemas.microsoft.com/office/drawing/2014/main" id="{8433EBDE-A104-ECFD-0EB9-BA8A0C60D83B}"/>
                </a:ext>
              </a:extLst>
            </p:cNvPr>
            <p:cNvSpPr/>
            <p:nvPr/>
          </p:nvSpPr>
          <p:spPr>
            <a:xfrm>
              <a:off x="2167259" y="5053383"/>
              <a:ext cx="2630769" cy="230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en-US" altLang="ja-JP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SOM</a:t>
              </a:r>
              <a:r>
                <a:rPr lang="ja-JP" altLang="en-US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（</a:t>
              </a:r>
              <a:r>
                <a:rPr lang="en-US" altLang="ja-JP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Serviceable Obtainable Market</a:t>
              </a:r>
              <a:r>
                <a:rPr lang="ja-JP" altLang="en-US" sz="1400" dirty="0">
                  <a:solidFill>
                    <a:srgbClr val="23232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）</a:t>
              </a:r>
              <a:endParaRPr sz="14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4" name="Google Shape;227;p23">
              <a:extLst>
                <a:ext uri="{FF2B5EF4-FFF2-40B4-BE49-F238E27FC236}">
                  <a16:creationId xmlns:a16="http://schemas.microsoft.com/office/drawing/2014/main" id="{465BD984-30A5-63F3-4E11-C1A4019FE5E8}"/>
                </a:ext>
              </a:extLst>
            </p:cNvPr>
            <p:cNvSpPr/>
            <p:nvPr/>
          </p:nvSpPr>
          <p:spPr>
            <a:xfrm>
              <a:off x="1873383" y="4796470"/>
              <a:ext cx="1620805" cy="230833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ja-JP" altLang="en-US" b="1" dirty="0">
                  <a:solidFill>
                    <a:schemeClr val="lt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自社ターゲット市場</a:t>
              </a:r>
              <a:endParaRPr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5" name="Google Shape;228;p23">
              <a:extLst>
                <a:ext uri="{FF2B5EF4-FFF2-40B4-BE49-F238E27FC236}">
                  <a16:creationId xmlns:a16="http://schemas.microsoft.com/office/drawing/2014/main" id="{4417BDC9-D883-BE35-D99C-73C0146A4DFA}"/>
                </a:ext>
              </a:extLst>
            </p:cNvPr>
            <p:cNvSpPr/>
            <p:nvPr/>
          </p:nvSpPr>
          <p:spPr>
            <a:xfrm>
              <a:off x="1873383" y="3946284"/>
              <a:ext cx="1620805" cy="230833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ja-JP" altLang="en-US" b="1" dirty="0">
                  <a:solidFill>
                    <a:schemeClr val="lt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ターゲット市場</a:t>
              </a:r>
              <a:endParaRPr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  <p:sp>
          <p:nvSpPr>
            <p:cNvPr id="16" name="Google Shape;229;p23">
              <a:extLst>
                <a:ext uri="{FF2B5EF4-FFF2-40B4-BE49-F238E27FC236}">
                  <a16:creationId xmlns:a16="http://schemas.microsoft.com/office/drawing/2014/main" id="{73EE80B5-445B-BA3D-A03E-04E032881AC7}"/>
                </a:ext>
              </a:extLst>
            </p:cNvPr>
            <p:cNvSpPr/>
            <p:nvPr/>
          </p:nvSpPr>
          <p:spPr>
            <a:xfrm>
              <a:off x="1873382" y="3097800"/>
              <a:ext cx="1620805" cy="230833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r>
                <a:rPr lang="ja-JP" altLang="en-US" b="1" dirty="0">
                  <a:solidFill>
                    <a:schemeClr val="lt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rial"/>
                  <a:sym typeface="Arial"/>
                </a:rPr>
                <a:t>総市場</a:t>
              </a:r>
              <a:endParaRPr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endParaRPr>
            </a:p>
          </p:txBody>
        </p:sp>
      </p:grpSp>
      <p:sp>
        <p:nvSpPr>
          <p:cNvPr id="5" name="Google Shape;201;p7">
            <a:extLst>
              <a:ext uri="{FF2B5EF4-FFF2-40B4-BE49-F238E27FC236}">
                <a16:creationId xmlns:a16="http://schemas.microsoft.com/office/drawing/2014/main" id="{8734BBB2-6EC0-C57D-C18C-E7EEF09CF34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14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7A3F8486-8F68-DC9E-130C-F2DECD11B01C}"/>
              </a:ext>
            </a:extLst>
          </p:cNvPr>
          <p:cNvSpPr txBox="1">
            <a:spLocks/>
          </p:cNvSpPr>
          <p:nvPr/>
        </p:nvSpPr>
        <p:spPr>
          <a:xfrm>
            <a:off x="552933" y="805676"/>
            <a:ext cx="11086134" cy="68897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〇〇程度の収益規模を狙うことができる。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95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4">
            <a:extLst>
              <a:ext uri="{FF2B5EF4-FFF2-40B4-BE49-F238E27FC236}">
                <a16:creationId xmlns:a16="http://schemas.microsoft.com/office/drawing/2014/main" id="{7FB50045-3A21-E1ED-3D35-62AFF037791F}"/>
              </a:ext>
            </a:extLst>
          </p:cNvPr>
          <p:cNvSpPr txBox="1">
            <a:spLocks/>
          </p:cNvSpPr>
          <p:nvPr/>
        </p:nvSpPr>
        <p:spPr bwMode="black">
          <a:xfrm>
            <a:off x="115505" y="100488"/>
            <a:ext cx="7535917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PoC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計画　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可能であれば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B1BE23-E3FF-6E46-7CF3-FCC6BEF095B0}"/>
              </a:ext>
            </a:extLst>
          </p:cNvPr>
          <p:cNvSpPr txBox="1"/>
          <p:nvPr/>
        </p:nvSpPr>
        <p:spPr>
          <a:xfrm>
            <a:off x="2123090" y="1011550"/>
            <a:ext cx="794582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</a:pPr>
            <a:r>
              <a:rPr lang="ja-JP" altLang="en-US" sz="24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本アイデア</a:t>
            </a:r>
            <a:r>
              <a:rPr lang="en-US" altLang="ja-JP" sz="24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24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ソリューションの</a:t>
            </a:r>
          </a:p>
          <a:p>
            <a:pPr algn="ctr">
              <a:buClrTx/>
              <a:buFontTx/>
            </a:pPr>
            <a:r>
              <a:rPr lang="ja-JP" altLang="en-US" sz="24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“何を検証する”ために実証実験を行うのか？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942579FD-6A0E-D3E7-A562-7FB9CBD277A4}"/>
              </a:ext>
            </a:extLst>
          </p:cNvPr>
          <p:cNvSpPr txBox="1">
            <a:spLocks/>
          </p:cNvSpPr>
          <p:nvPr/>
        </p:nvSpPr>
        <p:spPr>
          <a:xfrm>
            <a:off x="1560002" y="2270915"/>
            <a:ext cx="3504373" cy="65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ja-JP" altLang="en-US" sz="20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何の価値検証をしたいのか</a:t>
            </a:r>
            <a:endParaRPr lang="en-US" altLang="ja-JP" sz="20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BD87E66-0E95-7213-B788-29088598C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76" y="2294599"/>
            <a:ext cx="829865" cy="63277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F06444-5B23-3919-AB9E-577F0998FCA2}"/>
              </a:ext>
            </a:extLst>
          </p:cNvPr>
          <p:cNvSpPr txBox="1"/>
          <p:nvPr/>
        </p:nvSpPr>
        <p:spPr>
          <a:xfrm>
            <a:off x="5054753" y="2384105"/>
            <a:ext cx="753874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ex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ビジネス視点</a:t>
            </a: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  <a:p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そのビジネスが売り上げ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生産性向上に繋がるのか？</a:t>
            </a:r>
          </a:p>
          <a:p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ユーザー視点</a:t>
            </a: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  <a:p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そのサービスは実際に顧客に必要とされるのか？</a:t>
            </a:r>
          </a:p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テクノロジー視点</a:t>
            </a: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  <a:p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     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その技術で、実際に○○を予測することは実現可能なのか？</a:t>
            </a:r>
          </a:p>
        </p:txBody>
      </p:sp>
      <p:sp>
        <p:nvSpPr>
          <p:cNvPr id="17" name="タイトル 4">
            <a:extLst>
              <a:ext uri="{FF2B5EF4-FFF2-40B4-BE49-F238E27FC236}">
                <a16:creationId xmlns:a16="http://schemas.microsoft.com/office/drawing/2014/main" id="{0C0DF846-0365-2BBB-A850-DC13DE13B942}"/>
              </a:ext>
            </a:extLst>
          </p:cNvPr>
          <p:cNvSpPr txBox="1">
            <a:spLocks/>
          </p:cNvSpPr>
          <p:nvPr/>
        </p:nvSpPr>
        <p:spPr>
          <a:xfrm>
            <a:off x="1555636" y="4615105"/>
            <a:ext cx="3901886" cy="657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ja-JP" altLang="en-US" sz="20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調整の必要性が想定されること</a:t>
            </a:r>
            <a:endParaRPr lang="en-US" altLang="ja-JP" sz="20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E1DE619-1A68-D3CA-1F99-F07F9F7A0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11" y="4629164"/>
            <a:ext cx="829865" cy="63277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CCC81A0-531C-4B89-8A5F-45E60C557EDF}"/>
              </a:ext>
            </a:extLst>
          </p:cNvPr>
          <p:cNvSpPr txBox="1"/>
          <p:nvPr/>
        </p:nvSpPr>
        <p:spPr>
          <a:xfrm>
            <a:off x="5630777" y="4744942"/>
            <a:ext cx="4567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・実証フィールドなどの必要なリソース面</a:t>
            </a:r>
          </a:p>
          <a:p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・概算初期費用</a:t>
            </a:r>
          </a:p>
          <a:p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・検証方法</a:t>
            </a:r>
          </a:p>
          <a:p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・想定時期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8F889BF-9DE5-D1BC-D789-FB0E5767E0FD}"/>
              </a:ext>
            </a:extLst>
          </p:cNvPr>
          <p:cNvCxnSpPr>
            <a:cxnSpLocks/>
          </p:cNvCxnSpPr>
          <p:nvPr/>
        </p:nvCxnSpPr>
        <p:spPr>
          <a:xfrm>
            <a:off x="1635364" y="2737817"/>
            <a:ext cx="3081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3D48A55-F382-B581-B604-753C8FD87A15}"/>
              </a:ext>
            </a:extLst>
          </p:cNvPr>
          <p:cNvCxnSpPr>
            <a:cxnSpLocks/>
          </p:cNvCxnSpPr>
          <p:nvPr/>
        </p:nvCxnSpPr>
        <p:spPr>
          <a:xfrm>
            <a:off x="1635364" y="2808080"/>
            <a:ext cx="30810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6430CA71-F0F0-1437-0EEF-DDFADC50D66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15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E492514-7BDC-DCE8-5DD9-793B0C64F51E}"/>
              </a:ext>
            </a:extLst>
          </p:cNvPr>
          <p:cNvCxnSpPr>
            <a:cxnSpLocks/>
          </p:cNvCxnSpPr>
          <p:nvPr/>
        </p:nvCxnSpPr>
        <p:spPr>
          <a:xfrm>
            <a:off x="1635362" y="5079704"/>
            <a:ext cx="35525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9F56838-2156-48E7-FE36-37AB2531FECC}"/>
              </a:ext>
            </a:extLst>
          </p:cNvPr>
          <p:cNvCxnSpPr>
            <a:cxnSpLocks/>
          </p:cNvCxnSpPr>
          <p:nvPr/>
        </p:nvCxnSpPr>
        <p:spPr>
          <a:xfrm>
            <a:off x="1635362" y="5149967"/>
            <a:ext cx="35525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2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2;p7">
            <a:extLst>
              <a:ext uri="{FF2B5EF4-FFF2-40B4-BE49-F238E27FC236}">
                <a16:creationId xmlns:a16="http://schemas.microsoft.com/office/drawing/2014/main" id="{924EF90D-B95B-481D-8855-B119CE1CC5BA}"/>
              </a:ext>
            </a:extLst>
          </p:cNvPr>
          <p:cNvSpPr/>
          <p:nvPr/>
        </p:nvSpPr>
        <p:spPr>
          <a:xfrm>
            <a:off x="1031645" y="1569698"/>
            <a:ext cx="5606602" cy="251882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・社名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・社員数　設立年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・強みの紹介（メンバー／技術／サービス等）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　　　　　　　　　　　</a:t>
            </a:r>
            <a:r>
              <a:rPr lang="en-US" altLang="ja-JP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etc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721B031-AF42-6708-11AE-06BA2F4ACEEF}"/>
              </a:ext>
            </a:extLst>
          </p:cNvPr>
          <p:cNvSpPr/>
          <p:nvPr/>
        </p:nvSpPr>
        <p:spPr>
          <a:xfrm>
            <a:off x="1663549" y="3857006"/>
            <a:ext cx="5850164" cy="2627876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写真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5C5685A-2BB9-D239-7C94-63D89D889024}"/>
              </a:ext>
            </a:extLst>
          </p:cNvPr>
          <p:cNvSpPr/>
          <p:nvPr/>
        </p:nvSpPr>
        <p:spPr>
          <a:xfrm>
            <a:off x="8217553" y="3857006"/>
            <a:ext cx="2878593" cy="2627876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プロダクト画像</a:t>
            </a:r>
            <a:endParaRPr kumimoji="1"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タイトル 4">
            <a:extLst>
              <a:ext uri="{FF2B5EF4-FFF2-40B4-BE49-F238E27FC236}">
                <a16:creationId xmlns:a16="http://schemas.microsoft.com/office/drawing/2014/main" id="{C48AE068-A11E-2FB1-F38E-0720AD7C06FD}"/>
              </a:ext>
            </a:extLst>
          </p:cNvPr>
          <p:cNvSpPr txBox="1">
            <a:spLocks/>
          </p:cNvSpPr>
          <p:nvPr/>
        </p:nvSpPr>
        <p:spPr bwMode="black">
          <a:xfrm>
            <a:off x="117794" y="100606"/>
            <a:ext cx="2207172" cy="68897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●会社概要</a:t>
            </a:r>
          </a:p>
        </p:txBody>
      </p:sp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DBB28FF9-61E7-9AAD-C5AE-E3965C9BEB9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2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BC654F5-5055-E05C-CACE-97C5325BE4B7}"/>
              </a:ext>
            </a:extLst>
          </p:cNvPr>
          <p:cNvSpPr/>
          <p:nvPr/>
        </p:nvSpPr>
        <p:spPr>
          <a:xfrm>
            <a:off x="8380971" y="1602749"/>
            <a:ext cx="2514712" cy="2165020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会社ロゴ</a:t>
            </a:r>
            <a:endParaRPr kumimoji="1"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C7BB95A0-DB88-4072-ABCF-29357785497F}"/>
              </a:ext>
            </a:extLst>
          </p:cNvPr>
          <p:cNvSpPr txBox="1">
            <a:spLocks/>
          </p:cNvSpPr>
          <p:nvPr/>
        </p:nvSpPr>
        <p:spPr>
          <a:xfrm>
            <a:off x="506776" y="817662"/>
            <a:ext cx="11086134" cy="68897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メインメッセージ</a:t>
            </a:r>
            <a:r>
              <a:rPr lang="en-US" altLang="ja-JP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このスライドで言いたいこと）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20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>
            <a:extLst>
              <a:ext uri="{FF2B5EF4-FFF2-40B4-BE49-F238E27FC236}">
                <a16:creationId xmlns:a16="http://schemas.microsoft.com/office/drawing/2014/main" id="{1721B031-AF42-6708-11AE-06BA2F4ACEEF}"/>
              </a:ext>
            </a:extLst>
          </p:cNvPr>
          <p:cNvSpPr/>
          <p:nvPr/>
        </p:nvSpPr>
        <p:spPr>
          <a:xfrm>
            <a:off x="1663549" y="3857006"/>
            <a:ext cx="5850164" cy="2627876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写真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5C5685A-2BB9-D239-7C94-63D89D889024}"/>
              </a:ext>
            </a:extLst>
          </p:cNvPr>
          <p:cNvSpPr/>
          <p:nvPr/>
        </p:nvSpPr>
        <p:spPr>
          <a:xfrm>
            <a:off x="8217553" y="3857006"/>
            <a:ext cx="2878593" cy="2627876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プロダクト画像</a:t>
            </a:r>
            <a:endParaRPr kumimoji="1"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タイトル 4">
            <a:extLst>
              <a:ext uri="{FF2B5EF4-FFF2-40B4-BE49-F238E27FC236}">
                <a16:creationId xmlns:a16="http://schemas.microsoft.com/office/drawing/2014/main" id="{C48AE068-A11E-2FB1-F38E-0720AD7C06FD}"/>
              </a:ext>
            </a:extLst>
          </p:cNvPr>
          <p:cNvSpPr txBox="1">
            <a:spLocks/>
          </p:cNvSpPr>
          <p:nvPr/>
        </p:nvSpPr>
        <p:spPr bwMode="black">
          <a:xfrm>
            <a:off x="117794" y="91081"/>
            <a:ext cx="2207172" cy="68897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●事業紹介</a:t>
            </a:r>
          </a:p>
        </p:txBody>
      </p:sp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DBB28FF9-61E7-9AAD-C5AE-E3965C9BEB9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3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BC654F5-5055-E05C-CACE-97C5325BE4B7}"/>
              </a:ext>
            </a:extLst>
          </p:cNvPr>
          <p:cNvSpPr/>
          <p:nvPr/>
        </p:nvSpPr>
        <p:spPr>
          <a:xfrm>
            <a:off x="8380971" y="1602749"/>
            <a:ext cx="2514712" cy="2165020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会社ロゴ</a:t>
            </a:r>
            <a:endParaRPr kumimoji="1"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D6BF08C1-464C-958E-A5A6-8574E1EF6615}"/>
              </a:ext>
            </a:extLst>
          </p:cNvPr>
          <p:cNvSpPr txBox="1">
            <a:spLocks/>
          </p:cNvSpPr>
          <p:nvPr/>
        </p:nvSpPr>
        <p:spPr>
          <a:xfrm>
            <a:off x="506776" y="817662"/>
            <a:ext cx="11086134" cy="68897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メインメッセージ</a:t>
            </a:r>
            <a:r>
              <a:rPr lang="en-US" altLang="ja-JP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このスライドで言いたいこと）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3310AA06-52B8-5076-0140-A7638AE2B6C9}"/>
              </a:ext>
            </a:extLst>
          </p:cNvPr>
          <p:cNvSpPr/>
          <p:nvPr/>
        </p:nvSpPr>
        <p:spPr>
          <a:xfrm>
            <a:off x="1031645" y="1569698"/>
            <a:ext cx="5606602" cy="251882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・事業概要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・導入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社会実装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共創実績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・強みの紹介（メンバー／技術／サービス等）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　　　　　　　　　　　</a:t>
            </a:r>
            <a:r>
              <a:rPr lang="en-US" altLang="ja-JP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etc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22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楕円 12">
            <a:extLst>
              <a:ext uri="{FF2B5EF4-FFF2-40B4-BE49-F238E27FC236}">
                <a16:creationId xmlns:a16="http://schemas.microsoft.com/office/drawing/2014/main" id="{D9E4D8A9-8A85-F80D-BE87-73938FAF0E36}"/>
              </a:ext>
            </a:extLst>
          </p:cNvPr>
          <p:cNvSpPr/>
          <p:nvPr/>
        </p:nvSpPr>
        <p:spPr>
          <a:xfrm>
            <a:off x="725212" y="2149364"/>
            <a:ext cx="3069021" cy="2827281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5CD16EBA-8FAD-1E9B-CF49-4ADE4D4B122C}"/>
              </a:ext>
            </a:extLst>
          </p:cNvPr>
          <p:cNvSpPr/>
          <p:nvPr/>
        </p:nvSpPr>
        <p:spPr>
          <a:xfrm>
            <a:off x="4579775" y="2154382"/>
            <a:ext cx="3069021" cy="2803909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2CC2D63-FC5C-DF58-0B34-19031AE1B58D}"/>
              </a:ext>
            </a:extLst>
          </p:cNvPr>
          <p:cNvSpPr/>
          <p:nvPr/>
        </p:nvSpPr>
        <p:spPr>
          <a:xfrm>
            <a:off x="8392498" y="2151790"/>
            <a:ext cx="3069021" cy="2809094"/>
          </a:xfrm>
          <a:prstGeom prst="ellipse">
            <a:avLst/>
          </a:prstGeom>
          <a:solidFill>
            <a:schemeClr val="tx1"/>
          </a:solidFill>
          <a:ln w="28575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1961B93-5B1D-6F4E-0CAC-5A9E2608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095" y="5470629"/>
            <a:ext cx="829865" cy="632772"/>
          </a:xfrm>
          <a:prstGeom prst="rect">
            <a:avLst/>
          </a:prstGeom>
        </p:spPr>
      </p:pic>
      <p:sp>
        <p:nvSpPr>
          <p:cNvPr id="18" name="タイトル 4">
            <a:extLst>
              <a:ext uri="{FF2B5EF4-FFF2-40B4-BE49-F238E27FC236}">
                <a16:creationId xmlns:a16="http://schemas.microsoft.com/office/drawing/2014/main" id="{2E4C484F-D18A-0B35-8B55-9D97AC37FBE5}"/>
              </a:ext>
            </a:extLst>
          </p:cNvPr>
          <p:cNvSpPr txBox="1">
            <a:spLocks/>
          </p:cNvSpPr>
          <p:nvPr/>
        </p:nvSpPr>
        <p:spPr>
          <a:xfrm>
            <a:off x="2816770" y="5623031"/>
            <a:ext cx="7538807" cy="3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algn="l">
              <a:buClrTx/>
              <a:buFontTx/>
            </a:pPr>
            <a:r>
              <a:rPr lang="ja-JP" altLang="en-US" sz="2000" b="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ソリューションについて、特徴を３つぐらいで絞って分かりやすく説明</a:t>
            </a:r>
            <a:endParaRPr lang="en-US" altLang="ja-JP" sz="2000" b="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タイトル 4">
            <a:extLst>
              <a:ext uri="{FF2B5EF4-FFF2-40B4-BE49-F238E27FC236}">
                <a16:creationId xmlns:a16="http://schemas.microsoft.com/office/drawing/2014/main" id="{7FB50045-3A21-E1ED-3D35-62AFF037791F}"/>
              </a:ext>
            </a:extLst>
          </p:cNvPr>
          <p:cNvSpPr txBox="1">
            <a:spLocks/>
          </p:cNvSpPr>
          <p:nvPr/>
        </p:nvSpPr>
        <p:spPr bwMode="black">
          <a:xfrm>
            <a:off x="114631" y="93606"/>
            <a:ext cx="7535917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●自社プロダクト・ソリューションの強み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特徴</a:t>
            </a:r>
          </a:p>
        </p:txBody>
      </p:sp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4A890621-8E81-FBBA-0426-598A1FED8F8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4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E6EA4C7F-C0E6-4B32-6A47-D00B18822AAA}"/>
              </a:ext>
            </a:extLst>
          </p:cNvPr>
          <p:cNvSpPr txBox="1">
            <a:spLocks/>
          </p:cNvSpPr>
          <p:nvPr/>
        </p:nvSpPr>
        <p:spPr>
          <a:xfrm>
            <a:off x="506776" y="817662"/>
            <a:ext cx="11086134" cy="68897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メインメッセージ</a:t>
            </a:r>
            <a:r>
              <a:rPr lang="en-US" altLang="ja-JP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このスライドで言いたいこと）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52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5CAFE57-7A58-A4D6-4A61-3847D888AFAB}"/>
              </a:ext>
            </a:extLst>
          </p:cNvPr>
          <p:cNvSpPr txBox="1">
            <a:spLocks/>
          </p:cNvSpPr>
          <p:nvPr/>
        </p:nvSpPr>
        <p:spPr bwMode="black">
          <a:xfrm>
            <a:off x="114300" y="99081"/>
            <a:ext cx="7488620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●共創ビジネス提案タイトル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C354E90-AFBD-8D45-9E66-E9C0664B5C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395662" y="775020"/>
            <a:ext cx="9689617" cy="582632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</p:pic>
      <p:sp>
        <p:nvSpPr>
          <p:cNvPr id="6" name="タイトル 4">
            <a:extLst>
              <a:ext uri="{FF2B5EF4-FFF2-40B4-BE49-F238E27FC236}">
                <a16:creationId xmlns:a16="http://schemas.microsoft.com/office/drawing/2014/main" id="{7F739505-6863-459A-95C8-F9403A7CD6D6}"/>
              </a:ext>
            </a:extLst>
          </p:cNvPr>
          <p:cNvSpPr txBox="1">
            <a:spLocks/>
          </p:cNvSpPr>
          <p:nvPr/>
        </p:nvSpPr>
        <p:spPr>
          <a:xfrm>
            <a:off x="8164446" y="4687613"/>
            <a:ext cx="2820959" cy="1814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br>
              <a:rPr lang="en-US" altLang="ja-JP" dirty="0"/>
            </a:br>
            <a:r>
              <a:rPr lang="ja-JP" altLang="en-US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株式会社○○　</a:t>
            </a:r>
            <a:br>
              <a:rPr lang="en-US" altLang="ja-JP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en-US" altLang="ja-JP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Tx/>
              <a:buFontTx/>
            </a:pPr>
            <a:r>
              <a:rPr lang="en-US" altLang="ja-JP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×</a:t>
            </a:r>
            <a:br>
              <a:rPr lang="en-US" altLang="ja-JP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lang="en-US" altLang="ja-JP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Tx/>
              <a:buFontTx/>
            </a:pPr>
            <a:r>
              <a:rPr lang="ja-JP" altLang="en-US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株式会社○○</a:t>
            </a:r>
            <a:endParaRPr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DCBD57-36E3-017E-7E9A-FD5F63F55537}"/>
              </a:ext>
            </a:extLst>
          </p:cNvPr>
          <p:cNvSpPr txBox="1"/>
          <p:nvPr/>
        </p:nvSpPr>
        <p:spPr>
          <a:xfrm>
            <a:off x="1299102" y="835540"/>
            <a:ext cx="227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</a:rPr>
              <a:t>※</a:t>
            </a:r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</a:rPr>
              <a:t>イメージ画像など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02F700-5ED2-EDE9-274F-0855B4ED7531}"/>
              </a:ext>
            </a:extLst>
          </p:cNvPr>
          <p:cNvSpPr txBox="1"/>
          <p:nvPr/>
        </p:nvSpPr>
        <p:spPr>
          <a:xfrm>
            <a:off x="2822713" y="1327317"/>
            <a:ext cx="670560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dirty="0"/>
              <a:t>タイトル（事業アイデアのサマリ）</a:t>
            </a:r>
          </a:p>
        </p:txBody>
      </p:sp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E8F1AC41-E3F0-2618-894C-B9C2B7C5C9A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5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88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5CAFE57-7A58-A4D6-4A61-3847D888AFAB}"/>
              </a:ext>
            </a:extLst>
          </p:cNvPr>
          <p:cNvSpPr txBox="1">
            <a:spLocks/>
          </p:cNvSpPr>
          <p:nvPr/>
        </p:nvSpPr>
        <p:spPr bwMode="black">
          <a:xfrm>
            <a:off x="115615" y="92061"/>
            <a:ext cx="7535917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VISION</a:t>
            </a:r>
            <a:endParaRPr lang="ja-JP" altLang="en-US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02F700-5ED2-EDE9-274F-0855B4ED7531}"/>
              </a:ext>
            </a:extLst>
          </p:cNvPr>
          <p:cNvSpPr txBox="1"/>
          <p:nvPr/>
        </p:nvSpPr>
        <p:spPr>
          <a:xfrm>
            <a:off x="525516" y="1138861"/>
            <a:ext cx="108782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</a:pPr>
            <a:r>
              <a:rPr lang="ja-JP" altLang="en-US" sz="24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本共創ビジネスによって実現したい価値・世界観（一言で）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7E02D0-8005-0251-5A65-A386502FA4FF}"/>
              </a:ext>
            </a:extLst>
          </p:cNvPr>
          <p:cNvSpPr/>
          <p:nvPr/>
        </p:nvSpPr>
        <p:spPr>
          <a:xfrm>
            <a:off x="1660631" y="2112586"/>
            <a:ext cx="8639503" cy="1826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3F4E68-32C4-399D-7EE3-BC6A9023B4C7}"/>
              </a:ext>
            </a:extLst>
          </p:cNvPr>
          <p:cNvSpPr txBox="1"/>
          <p:nvPr/>
        </p:nvSpPr>
        <p:spPr>
          <a:xfrm>
            <a:off x="1684250" y="2108463"/>
            <a:ext cx="325337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取り組もうと考えた背景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CD2956-1615-AE87-2E35-655DC4B6E21D}"/>
              </a:ext>
            </a:extLst>
          </p:cNvPr>
          <p:cNvSpPr txBox="1"/>
          <p:nvPr/>
        </p:nvSpPr>
        <p:spPr>
          <a:xfrm>
            <a:off x="1777313" y="2880186"/>
            <a:ext cx="820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〇〇という理由で〇〇における〇〇を解決したいと考えた。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55337D-6357-AAA4-46DE-62ACB0F63358}"/>
              </a:ext>
            </a:extLst>
          </p:cNvPr>
          <p:cNvSpPr/>
          <p:nvPr/>
        </p:nvSpPr>
        <p:spPr>
          <a:xfrm>
            <a:off x="1676400" y="4325009"/>
            <a:ext cx="8639503" cy="1826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04C29E-DD4E-BCCF-D64A-94702E79C82C}"/>
              </a:ext>
            </a:extLst>
          </p:cNvPr>
          <p:cNvSpPr txBox="1"/>
          <p:nvPr/>
        </p:nvSpPr>
        <p:spPr>
          <a:xfrm>
            <a:off x="1792013" y="4960090"/>
            <a:ext cx="82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（上記の背景により、）○○という技術（サービス）を通じて</a:t>
            </a:r>
          </a:p>
          <a:p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▲▲という課題をもつ、◆◆な人々の課題を解決します。</a:t>
            </a:r>
          </a:p>
          <a:p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多くの人（企業）が抱える課題を解決し、</a:t>
            </a:r>
            <a:r>
              <a:rPr kumimoji="1" lang="en-US" altLang="ja-JP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XX</a:t>
            </a:r>
            <a:r>
              <a:rPr kumimoji="1" lang="ja-JP" altLang="en-US" dirty="0">
                <a:solidFill>
                  <a:schemeClr val="bg1">
                    <a:lumMod val="6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な世界を実現します！</a:t>
            </a:r>
          </a:p>
          <a:p>
            <a:endParaRPr kumimoji="1" lang="ja-JP" altLang="en-US" dirty="0">
              <a:solidFill>
                <a:schemeClr val="bg1">
                  <a:lumMod val="6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12A10E-EA96-6968-911C-14C21C25A18B}"/>
              </a:ext>
            </a:extLst>
          </p:cNvPr>
          <p:cNvSpPr txBox="1"/>
          <p:nvPr/>
        </p:nvSpPr>
        <p:spPr>
          <a:xfrm>
            <a:off x="1676404" y="4331397"/>
            <a:ext cx="325336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実現したい世界観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Google Shape;201;p7">
            <a:extLst>
              <a:ext uri="{FF2B5EF4-FFF2-40B4-BE49-F238E27FC236}">
                <a16:creationId xmlns:a16="http://schemas.microsoft.com/office/drawing/2014/main" id="{23C75EA4-5182-96D9-EA33-909740B0A13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6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8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3BE514-102B-3CC6-4927-3BF0162CA928}"/>
              </a:ext>
            </a:extLst>
          </p:cNvPr>
          <p:cNvSpPr/>
          <p:nvPr/>
        </p:nvSpPr>
        <p:spPr>
          <a:xfrm>
            <a:off x="528747" y="3068757"/>
            <a:ext cx="2594549" cy="34268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83F08B-D62B-86A7-B8F2-A660123AFCDF}"/>
              </a:ext>
            </a:extLst>
          </p:cNvPr>
          <p:cNvSpPr/>
          <p:nvPr/>
        </p:nvSpPr>
        <p:spPr>
          <a:xfrm>
            <a:off x="3284486" y="3617066"/>
            <a:ext cx="2732690" cy="221450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2B67DB-5457-205C-49C4-C16E078672FA}"/>
              </a:ext>
            </a:extLst>
          </p:cNvPr>
          <p:cNvSpPr/>
          <p:nvPr/>
        </p:nvSpPr>
        <p:spPr>
          <a:xfrm>
            <a:off x="8943083" y="3617066"/>
            <a:ext cx="2732690" cy="221450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090534E-4B07-318C-D73D-2E74846482C9}"/>
              </a:ext>
            </a:extLst>
          </p:cNvPr>
          <p:cNvSpPr txBox="1"/>
          <p:nvPr/>
        </p:nvSpPr>
        <p:spPr>
          <a:xfrm>
            <a:off x="1185495" y="3813390"/>
            <a:ext cx="1252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BA09C2B-78E5-6A7D-BCDB-47609D76EB06}"/>
              </a:ext>
            </a:extLst>
          </p:cNvPr>
          <p:cNvSpPr txBox="1"/>
          <p:nvPr/>
        </p:nvSpPr>
        <p:spPr>
          <a:xfrm>
            <a:off x="3310673" y="3632283"/>
            <a:ext cx="225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〇起こっている事象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5245973-5B62-2D1A-722E-939C7D296484}"/>
              </a:ext>
            </a:extLst>
          </p:cNvPr>
          <p:cNvSpPr txBox="1"/>
          <p:nvPr/>
        </p:nvSpPr>
        <p:spPr>
          <a:xfrm>
            <a:off x="9011400" y="3632283"/>
            <a:ext cx="259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〇現状の対応策の不満点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5E00B8-71AB-B82F-C2FA-BE077EF1D7EC}"/>
              </a:ext>
            </a:extLst>
          </p:cNvPr>
          <p:cNvSpPr txBox="1"/>
          <p:nvPr/>
        </p:nvSpPr>
        <p:spPr>
          <a:xfrm>
            <a:off x="449024" y="4209408"/>
            <a:ext cx="2782003" cy="230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年齢</a:t>
            </a: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性別</a:t>
            </a: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家族形態</a:t>
            </a: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  <a:endParaRPr kumimoji="1"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どのような状態に直面している人か</a:t>
            </a:r>
            <a:endParaRPr kumimoji="1"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endParaRPr kumimoji="1"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今回のターゲットの条件となる要素を書いてみてください。</a:t>
            </a:r>
            <a:endParaRPr kumimoji="1" lang="en-US" altLang="ja-JP" sz="14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企業の場合も同様に。</a:t>
            </a:r>
            <a:endParaRPr kumimoji="1" lang="ja-JP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CD5146-1C6A-B9EA-2688-B9E3385BD1BE}"/>
              </a:ext>
            </a:extLst>
          </p:cNvPr>
          <p:cNvSpPr txBox="1"/>
          <p:nvPr/>
        </p:nvSpPr>
        <p:spPr>
          <a:xfrm>
            <a:off x="9095536" y="4370460"/>
            <a:ext cx="2318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左記の対応策で、満足していないこと、解決されていないことはなにか？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A551CD-F2CD-5EC0-3860-19C27DCE314F}"/>
              </a:ext>
            </a:extLst>
          </p:cNvPr>
          <p:cNvSpPr txBox="1"/>
          <p:nvPr/>
        </p:nvSpPr>
        <p:spPr>
          <a:xfrm>
            <a:off x="6226454" y="4347090"/>
            <a:ext cx="2534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いま現在どのような対応策があるか？その事態に直面した人は、どうやって（一旦）乗り切っているか？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C65AD07-7E40-5566-E030-2541F4EEBEF9}"/>
              </a:ext>
            </a:extLst>
          </p:cNvPr>
          <p:cNvSpPr/>
          <p:nvPr/>
        </p:nvSpPr>
        <p:spPr>
          <a:xfrm>
            <a:off x="6127588" y="3617066"/>
            <a:ext cx="2732690" cy="221450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60B2250-B618-F431-33D6-C18187C38574}"/>
              </a:ext>
            </a:extLst>
          </p:cNvPr>
          <p:cNvSpPr txBox="1"/>
          <p:nvPr/>
        </p:nvSpPr>
        <p:spPr>
          <a:xfrm>
            <a:off x="6122932" y="3632765"/>
            <a:ext cx="259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〇現在の解決（対応）策</a:t>
            </a: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5E744FAC-E267-4B17-769D-B294DC214144}"/>
              </a:ext>
            </a:extLst>
          </p:cNvPr>
          <p:cNvSpPr/>
          <p:nvPr/>
        </p:nvSpPr>
        <p:spPr>
          <a:xfrm>
            <a:off x="5886806" y="4246840"/>
            <a:ext cx="275350" cy="92224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0C45F2A-56BD-CDDC-7AC4-1E4E4A01D9F4}"/>
              </a:ext>
            </a:extLst>
          </p:cNvPr>
          <p:cNvSpPr/>
          <p:nvPr/>
        </p:nvSpPr>
        <p:spPr>
          <a:xfrm>
            <a:off x="9310232" y="5641428"/>
            <a:ext cx="2318640" cy="6012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ここが</a:t>
            </a:r>
            <a:endParaRPr kumimoji="1"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解決すべき課題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7380F5-2F84-B7E4-E0DA-DC8A18048335}"/>
              </a:ext>
            </a:extLst>
          </p:cNvPr>
          <p:cNvSpPr txBox="1"/>
          <p:nvPr/>
        </p:nvSpPr>
        <p:spPr>
          <a:xfrm>
            <a:off x="3264512" y="3926477"/>
            <a:ext cx="231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例</a:t>
            </a: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（頻度）</a:t>
            </a:r>
            <a:endParaRPr kumimoji="1"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年間〇件発生している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796EA9-934D-0649-0539-65D8D508E8A9}"/>
              </a:ext>
            </a:extLst>
          </p:cNvPr>
          <p:cNvSpPr txBox="1"/>
          <p:nvPr/>
        </p:nvSpPr>
        <p:spPr>
          <a:xfrm>
            <a:off x="3310673" y="4728939"/>
            <a:ext cx="2534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例</a:t>
            </a:r>
            <a:r>
              <a:rPr kumimoji="1"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（重さ）</a:t>
            </a:r>
            <a:endParaRPr kumimoji="1"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大きなコストが発生している。</a:t>
            </a:r>
            <a:endParaRPr kumimoji="1"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心身へ支障をきたす</a:t>
            </a:r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A8339B4B-E29F-95F3-F5C1-630396646C4D}"/>
              </a:ext>
            </a:extLst>
          </p:cNvPr>
          <p:cNvSpPr txBox="1">
            <a:spLocks/>
          </p:cNvSpPr>
          <p:nvPr/>
        </p:nvSpPr>
        <p:spPr>
          <a:xfrm>
            <a:off x="3888244" y="2603825"/>
            <a:ext cx="6545938" cy="674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000" u="none" dirty="0">
                <a:solidFill>
                  <a:srgbClr val="A6A6A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本共創ビジネス提案の発案に至った背景・ストーリー</a:t>
            </a:r>
            <a:endParaRPr lang="en-US" altLang="ja-JP" sz="2000" u="none" dirty="0">
              <a:solidFill>
                <a:srgbClr val="A6A6A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Tx/>
              <a:buFontTx/>
            </a:pPr>
            <a:r>
              <a:rPr lang="en-US" altLang="ja-JP" sz="2000" u="none" dirty="0">
                <a:solidFill>
                  <a:srgbClr val="A6A6A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000" u="none" dirty="0">
                <a:solidFill>
                  <a:srgbClr val="A6A6A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ターゲットのペルソナ・課題・インサイト・シーン</a:t>
            </a:r>
            <a:r>
              <a:rPr lang="en-US" altLang="ja-JP" sz="2000" u="none" dirty="0">
                <a:solidFill>
                  <a:srgbClr val="A6A6A6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758893D7-76F6-B77A-BB63-99D235E6F924}"/>
              </a:ext>
            </a:extLst>
          </p:cNvPr>
          <p:cNvSpPr txBox="1">
            <a:spLocks/>
          </p:cNvSpPr>
          <p:nvPr/>
        </p:nvSpPr>
        <p:spPr bwMode="black">
          <a:xfrm>
            <a:off x="111121" y="94593"/>
            <a:ext cx="7508884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●ターゲットと課題</a:t>
            </a: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BAAD6CC5-460D-9DAB-8F53-9FB88A8EA6BE}"/>
              </a:ext>
            </a:extLst>
          </p:cNvPr>
          <p:cNvSpPr txBox="1">
            <a:spLocks/>
          </p:cNvSpPr>
          <p:nvPr/>
        </p:nvSpPr>
        <p:spPr>
          <a:xfrm>
            <a:off x="546538" y="817662"/>
            <a:ext cx="10972800" cy="1456029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メインメッセージ</a:t>
            </a:r>
            <a:r>
              <a:rPr lang="en-US" altLang="ja-JP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このスライドで言いたいこと）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Tx/>
              <a:buFontTx/>
            </a:pP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救いたい人は、〇〇な人であり、</a:t>
            </a:r>
          </a:p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○○な理由でその課題がまだ解決されていない。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6220885A-5068-5941-E95B-A813A88A9606}"/>
              </a:ext>
            </a:extLst>
          </p:cNvPr>
          <p:cNvSpPr/>
          <p:nvPr/>
        </p:nvSpPr>
        <p:spPr>
          <a:xfrm>
            <a:off x="8729258" y="4247180"/>
            <a:ext cx="275350" cy="92224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グラフィックス 3" descr="ユーザー 枠線">
            <a:extLst>
              <a:ext uri="{FF2B5EF4-FFF2-40B4-BE49-F238E27FC236}">
                <a16:creationId xmlns:a16="http://schemas.microsoft.com/office/drawing/2014/main" id="{CBF74911-CD51-421C-B46D-5D80700A3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8920" y="3029519"/>
            <a:ext cx="829097" cy="829097"/>
          </a:xfrm>
          <a:prstGeom prst="rect">
            <a:avLst/>
          </a:prstGeom>
        </p:spPr>
      </p:pic>
      <p:sp>
        <p:nvSpPr>
          <p:cNvPr id="17" name="Google Shape;201;p7">
            <a:extLst>
              <a:ext uri="{FF2B5EF4-FFF2-40B4-BE49-F238E27FC236}">
                <a16:creationId xmlns:a16="http://schemas.microsoft.com/office/drawing/2014/main" id="{F0077E56-9A18-6CAC-1531-F6FB56DA96D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7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コネクタ: カギ線 13">
            <a:extLst>
              <a:ext uri="{FF2B5EF4-FFF2-40B4-BE49-F238E27FC236}">
                <a16:creationId xmlns:a16="http://schemas.microsoft.com/office/drawing/2014/main" id="{6A81699B-8246-4B2E-F31B-16EB595322D7}"/>
              </a:ext>
            </a:extLst>
          </p:cNvPr>
          <p:cNvCxnSpPr>
            <a:cxnSpLocks/>
            <a:stCxn id="34" idx="3"/>
            <a:endCxn id="12" idx="3"/>
          </p:cNvCxnSpPr>
          <p:nvPr/>
        </p:nvCxnSpPr>
        <p:spPr>
          <a:xfrm flipH="1" flipV="1">
            <a:off x="11519338" y="1545677"/>
            <a:ext cx="109534" cy="4396362"/>
          </a:xfrm>
          <a:prstGeom prst="bentConnector3">
            <a:avLst>
              <a:gd name="adj1" fmla="val -20870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0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0DF4C5-A184-E669-6625-E6A88F55E8C9}"/>
              </a:ext>
            </a:extLst>
          </p:cNvPr>
          <p:cNvSpPr txBox="1"/>
          <p:nvPr/>
        </p:nvSpPr>
        <p:spPr>
          <a:xfrm>
            <a:off x="1717823" y="2082379"/>
            <a:ext cx="5328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ja-JP" altLang="en-US" sz="2000" dirty="0">
                <a:latin typeface="+mn-ea"/>
                <a:cs typeface="Arial"/>
                <a:sym typeface="Arial"/>
              </a:rPr>
              <a:t>なぜそこに課題があるといえるのか？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altLang="ja-JP" sz="2000" dirty="0">
              <a:latin typeface="+mn-ea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ja-JP" altLang="en-US" sz="2000" dirty="0">
                <a:latin typeface="+mn-ea"/>
              </a:rPr>
              <a:t>アンケートやインタビュー、</a:t>
            </a:r>
            <a:endParaRPr lang="en-US" altLang="ja-JP" sz="2000" dirty="0">
              <a:latin typeface="+mn-ea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ja-JP" altLang="en-US" sz="2000" dirty="0">
                <a:latin typeface="+mn-ea"/>
              </a:rPr>
              <a:t>統計データなど一次情報を主とした裏付け</a:t>
            </a:r>
            <a:endParaRPr lang="en-US" altLang="ja-JP" sz="2000" dirty="0">
              <a:latin typeface="+mn-ea"/>
            </a:endParaRP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743CC332-D1E7-DF2D-5D86-892E94E590B1}"/>
              </a:ext>
            </a:extLst>
          </p:cNvPr>
          <p:cNvSpPr txBox="1">
            <a:spLocks/>
          </p:cNvSpPr>
          <p:nvPr/>
        </p:nvSpPr>
        <p:spPr bwMode="black">
          <a:xfrm>
            <a:off x="104775" y="98259"/>
            <a:ext cx="7535917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●ターゲットと課題の根拠　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可能であれば</a:t>
            </a:r>
          </a:p>
        </p:txBody>
      </p:sp>
      <p:pic>
        <p:nvPicPr>
          <p:cNvPr id="3" name="グラフィックス 2" descr="コメント: 重要 単色塗りつぶし">
            <a:extLst>
              <a:ext uri="{FF2B5EF4-FFF2-40B4-BE49-F238E27FC236}">
                <a16:creationId xmlns:a16="http://schemas.microsoft.com/office/drawing/2014/main" id="{BC7A74CF-E5BA-BBFE-E699-58F821FD1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442638" y="2819400"/>
            <a:ext cx="2789158" cy="2735316"/>
          </a:xfrm>
          <a:prstGeom prst="rect">
            <a:avLst/>
          </a:prstGeom>
        </p:spPr>
      </p:pic>
      <p:pic>
        <p:nvPicPr>
          <p:cNvPr id="12" name="グラフィックス 11" descr="思案中の吹き出し 枠線">
            <a:extLst>
              <a:ext uri="{FF2B5EF4-FFF2-40B4-BE49-F238E27FC236}">
                <a16:creationId xmlns:a16="http://schemas.microsoft.com/office/drawing/2014/main" id="{CA90F0C9-2909-63BA-5377-478CF50AD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493376" y="3734071"/>
            <a:ext cx="3279227" cy="2940374"/>
          </a:xfrm>
          <a:prstGeom prst="rect">
            <a:avLst/>
          </a:prstGeom>
        </p:spPr>
      </p:pic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4B7EBBF8-613D-43FB-7297-4773838C13B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8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9FA168B8-FE63-4CAF-965B-26C7ACFA3B2B}"/>
              </a:ext>
            </a:extLst>
          </p:cNvPr>
          <p:cNvSpPr txBox="1">
            <a:spLocks/>
          </p:cNvSpPr>
          <p:nvPr/>
        </p:nvSpPr>
        <p:spPr>
          <a:xfrm>
            <a:off x="552933" y="805676"/>
            <a:ext cx="11086134" cy="68897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メインメッセージ</a:t>
            </a:r>
            <a:r>
              <a:rPr lang="en-US" altLang="ja-JP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このスライドで言いたいこと）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0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>
            <a:extLst>
              <a:ext uri="{FF2B5EF4-FFF2-40B4-BE49-F238E27FC236}">
                <a16:creationId xmlns:a16="http://schemas.microsoft.com/office/drawing/2014/main" id="{743CC332-D1E7-DF2D-5D86-892E94E590B1}"/>
              </a:ext>
            </a:extLst>
          </p:cNvPr>
          <p:cNvSpPr txBox="1">
            <a:spLocks/>
          </p:cNvSpPr>
          <p:nvPr/>
        </p:nvSpPr>
        <p:spPr bwMode="black">
          <a:xfrm>
            <a:off x="114629" y="93608"/>
            <a:ext cx="7535917" cy="675939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●課題解決のために提供する価値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144A647-74E9-B580-069C-539EF9357E46}"/>
              </a:ext>
            </a:extLst>
          </p:cNvPr>
          <p:cNvSpPr/>
          <p:nvPr/>
        </p:nvSpPr>
        <p:spPr>
          <a:xfrm>
            <a:off x="1831876" y="2679461"/>
            <a:ext cx="3454171" cy="32526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957025-2EBD-6577-7E74-ED239E7F3E38}"/>
              </a:ext>
            </a:extLst>
          </p:cNvPr>
          <p:cNvSpPr txBox="1"/>
          <p:nvPr/>
        </p:nvSpPr>
        <p:spPr>
          <a:xfrm>
            <a:off x="2673891" y="4086733"/>
            <a:ext cx="2213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●●な状態が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1E48099-2514-64B2-710E-E226BC4F1963}"/>
              </a:ext>
            </a:extLst>
          </p:cNvPr>
          <p:cNvSpPr/>
          <p:nvPr/>
        </p:nvSpPr>
        <p:spPr>
          <a:xfrm>
            <a:off x="7138588" y="2663696"/>
            <a:ext cx="3454171" cy="325260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EC7CFC-BB6C-638F-3BF7-36CAE1AAFBA5}"/>
              </a:ext>
            </a:extLst>
          </p:cNvPr>
          <p:cNvSpPr txBox="1"/>
          <p:nvPr/>
        </p:nvSpPr>
        <p:spPr>
          <a:xfrm>
            <a:off x="7960938" y="4067713"/>
            <a:ext cx="2213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●●な状態へ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962E4A-73CD-D758-D045-727CDEE6A964}"/>
              </a:ext>
            </a:extLst>
          </p:cNvPr>
          <p:cNvSpPr txBox="1"/>
          <p:nvPr/>
        </p:nvSpPr>
        <p:spPr>
          <a:xfrm rot="20421920">
            <a:off x="620938" y="2884174"/>
            <a:ext cx="1864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b="1" dirty="0">
                <a:solidFill>
                  <a:srgbClr val="0070C0"/>
                </a:solidFill>
                <a:latin typeface="Pristina" panose="03060402040406080204" pitchFamily="66" charset="0"/>
              </a:rPr>
              <a:t>Before</a:t>
            </a:r>
            <a:endParaRPr kumimoji="1" lang="ja-JP" altLang="en-US" sz="5000" b="1" dirty="0">
              <a:solidFill>
                <a:srgbClr val="0070C0"/>
              </a:solidFill>
              <a:latin typeface="Pristina" panose="0306040204040608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22B9D2C-CBE5-9584-4A9A-A2B37DEE5B97}"/>
              </a:ext>
            </a:extLst>
          </p:cNvPr>
          <p:cNvSpPr txBox="1"/>
          <p:nvPr/>
        </p:nvSpPr>
        <p:spPr>
          <a:xfrm rot="20722892">
            <a:off x="6426348" y="5428446"/>
            <a:ext cx="1803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b="1" dirty="0">
                <a:solidFill>
                  <a:srgbClr val="FF9999"/>
                </a:solidFill>
                <a:latin typeface="Pristina" panose="03060402040406080204" pitchFamily="66" charset="0"/>
              </a:rPr>
              <a:t>After</a:t>
            </a:r>
            <a:endParaRPr kumimoji="1" lang="ja-JP" altLang="en-US" sz="5000" b="1" dirty="0">
              <a:solidFill>
                <a:srgbClr val="FF9999"/>
              </a:solidFill>
              <a:latin typeface="Pristina" panose="03060402040406080204" pitchFamily="66" charset="0"/>
            </a:endParaRPr>
          </a:p>
        </p:txBody>
      </p:sp>
      <p:sp>
        <p:nvSpPr>
          <p:cNvPr id="21" name="矢印: ストライプ 20">
            <a:extLst>
              <a:ext uri="{FF2B5EF4-FFF2-40B4-BE49-F238E27FC236}">
                <a16:creationId xmlns:a16="http://schemas.microsoft.com/office/drawing/2014/main" id="{743791A5-E202-4EB7-5BE2-8DED6F78B4C5}"/>
              </a:ext>
            </a:extLst>
          </p:cNvPr>
          <p:cNvSpPr/>
          <p:nvPr/>
        </p:nvSpPr>
        <p:spPr>
          <a:xfrm>
            <a:off x="5647561" y="3333994"/>
            <a:ext cx="1184652" cy="2039092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Google Shape;201;p7">
            <a:extLst>
              <a:ext uri="{FF2B5EF4-FFF2-40B4-BE49-F238E27FC236}">
                <a16:creationId xmlns:a16="http://schemas.microsoft.com/office/drawing/2014/main" id="{B70419CA-42F6-0827-BBBD-CCA23E3544F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220399" y="6551056"/>
            <a:ext cx="761393" cy="13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r">
              <a:buClr>
                <a:srgbClr val="1F2021"/>
              </a:buClr>
              <a:buSzPts val="1200"/>
            </a:pPr>
            <a:fld id="{00000000-1234-1234-1234-123412341234}" type="slidenum">
              <a:rPr lang="en-US" altLang="ja-JP" sz="1200">
                <a:solidFill>
                  <a:srgbClr val="1F2021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1F2021"/>
                </a:buClr>
                <a:buSzPts val="1200"/>
              </a:pPr>
              <a:t>9</a:t>
            </a:fld>
            <a:endParaRPr lang="en-US" sz="1200" dirty="0">
              <a:solidFill>
                <a:srgbClr val="1F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タイトル 4">
            <a:extLst>
              <a:ext uri="{FF2B5EF4-FFF2-40B4-BE49-F238E27FC236}">
                <a16:creationId xmlns:a16="http://schemas.microsoft.com/office/drawing/2014/main" id="{171D25BC-E542-AD15-5C9F-1125672BB661}"/>
              </a:ext>
            </a:extLst>
          </p:cNvPr>
          <p:cNvSpPr txBox="1">
            <a:spLocks/>
          </p:cNvSpPr>
          <p:nvPr/>
        </p:nvSpPr>
        <p:spPr>
          <a:xfrm>
            <a:off x="552933" y="760022"/>
            <a:ext cx="11086134" cy="1395505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u="sng" kern="120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メインメッセージ</a:t>
            </a:r>
            <a:r>
              <a:rPr lang="en-US" altLang="ja-JP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このスライドで言いたいこと）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Tx/>
              <a:buFontTx/>
            </a:pP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顧客へ、〇〇な価値を提供することによって</a:t>
            </a:r>
          </a:p>
          <a:p>
            <a:pPr>
              <a:buClrTx/>
              <a:buFontTx/>
            </a:pPr>
            <a:r>
              <a:rPr lang="ja-JP" altLang="en-US" sz="2400" u="none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〇〇な課題を解決する。</a:t>
            </a:r>
            <a:endParaRPr lang="en-US" altLang="ja-JP" sz="2400" u="none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5127116"/>
      </p:ext>
    </p:extLst>
  </p:cSld>
  <p:clrMapOvr>
    <a:masterClrMapping/>
  </p:clrMapOvr>
</p:sld>
</file>

<file path=ppt/theme/theme1.xml><?xml version="1.0" encoding="utf-8"?>
<a:theme xmlns:a="http://schemas.openxmlformats.org/drawingml/2006/main" name="パーセル">
  <a:themeElements>
    <a:clrScheme name="パーセル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パーセル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パーセル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パーセル</Template>
  <TotalTime>18662</TotalTime>
  <Words>1236</Words>
  <Application>Microsoft Office PowerPoint</Application>
  <PresentationFormat>ワイド画面</PresentationFormat>
  <Paragraphs>220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メイリオ</vt:lpstr>
      <vt:lpstr>Gill Sans MT</vt:lpstr>
      <vt:lpstr>Calibri</vt:lpstr>
      <vt:lpstr>游ゴシック</vt:lpstr>
      <vt:lpstr>Pristina</vt:lpstr>
      <vt:lpstr>Wingdings</vt:lpstr>
      <vt:lpstr>Arial</vt:lpstr>
      <vt:lpstr>HGｺﾞｼｯｸE</vt:lpstr>
      <vt:lpstr>ＭＳ Ｐゴシック</vt:lpstr>
      <vt:lpstr>パーセル</vt:lpstr>
      <vt:lpstr>【要素の参考】補足提案資料の内容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 亜由子</dc:creator>
  <cp:lastModifiedBy>島添 賢一</cp:lastModifiedBy>
  <cp:revision>269</cp:revision>
  <dcterms:created xsi:type="dcterms:W3CDTF">2018-09-14T12:21:50Z</dcterms:created>
  <dcterms:modified xsi:type="dcterms:W3CDTF">2023-04-07T07:47:32Z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f879f5e-45ba-4544-9ac6-a3016633e65a_Enabled">
    <vt:lpwstr>true</vt:lpwstr>
  </property>
  <property fmtid="{D5CDD505-2E9C-101B-9397-08002B2CF9AE}" pid="3" name="MSIP_Label_df879f5e-45ba-4544-9ac6-a3016633e65a_SetDate">
    <vt:lpwstr>2023-03-14T08:59:16Z</vt:lpwstr>
  </property>
  <property fmtid="{D5CDD505-2E9C-101B-9397-08002B2CF9AE}" pid="4" name="MSIP_Label_df879f5e-45ba-4544-9ac6-a3016633e65a_Method">
    <vt:lpwstr>Standard</vt:lpwstr>
  </property>
  <property fmtid="{D5CDD505-2E9C-101B-9397-08002B2CF9AE}" pid="5" name="MSIP_Label_df879f5e-45ba-4544-9ac6-a3016633e65a_Name">
    <vt:lpwstr>General</vt:lpwstr>
  </property>
  <property fmtid="{D5CDD505-2E9C-101B-9397-08002B2CF9AE}" pid="6" name="MSIP_Label_df879f5e-45ba-4544-9ac6-a3016633e65a_SiteId">
    <vt:lpwstr>a5d35e73-d649-4b38-8312-28742158101b</vt:lpwstr>
  </property>
  <property fmtid="{D5CDD505-2E9C-101B-9397-08002B2CF9AE}" pid="7" name="MSIP_Label_df879f5e-45ba-4544-9ac6-a3016633e65a_ActionId">
    <vt:lpwstr>06b54413-aaba-45fd-b862-ca8dd08c1bbc</vt:lpwstr>
  </property>
  <property fmtid="{D5CDD505-2E9C-101B-9397-08002B2CF9AE}" pid="8" name="MSIP_Label_df879f5e-45ba-4544-9ac6-a3016633e65a_ContentBits">
    <vt:lpwstr>0</vt:lpwstr>
  </property>
</Properties>
</file>