
<file path=[Content_Types].xml><?xml version="1.0" encoding="utf-8"?>
<Types xmlns="http://schemas.openxmlformats.org/package/2006/content-types">
  <Default Extension="jpe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4"/>
  </p:notesMasterIdLst>
  <p:sldIdLst>
    <p:sldId id="296" r:id="rId2"/>
    <p:sldId id="295" r:id="rId3"/>
    <p:sldId id="297" r:id="rId4"/>
    <p:sldId id="270" r:id="rId5"/>
    <p:sldId id="292" r:id="rId6"/>
    <p:sldId id="287" r:id="rId7"/>
    <p:sldId id="289" r:id="rId8"/>
    <p:sldId id="301" r:id="rId9"/>
    <p:sldId id="302" r:id="rId10"/>
    <p:sldId id="303" r:id="rId11"/>
    <p:sldId id="290" r:id="rId12"/>
    <p:sldId id="291" r:id="rId13"/>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4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33"/>
    <a:srgbClr val="339966"/>
    <a:srgbClr val="9966FF"/>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6" autoAdjust="0"/>
    <p:restoredTop sz="96472" autoAdjust="0"/>
  </p:normalViewPr>
  <p:slideViewPr>
    <p:cSldViewPr snapToGrid="0" showGuides="1">
      <p:cViewPr varScale="1">
        <p:scale>
          <a:sx n="80" d="100"/>
          <a:sy n="80" d="100"/>
        </p:scale>
        <p:origin x="120" y="720"/>
      </p:cViewPr>
      <p:guideLst>
        <p:guide orient="horz" pos="2160"/>
        <p:guide pos="3840"/>
        <p:guide orient="horz" pos="459"/>
      </p:guideLst>
    </p:cSldViewPr>
  </p:slideViewPr>
  <p:outlineViewPr>
    <p:cViewPr>
      <p:scale>
        <a:sx n="33" d="100"/>
        <a:sy n="33" d="100"/>
      </p:scale>
      <p:origin x="0" y="-9950"/>
    </p:cViewPr>
  </p:outlin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3508"/>
          </a:xfrm>
          <a:prstGeom prst="rect">
            <a:avLst/>
          </a:prstGeom>
        </p:spPr>
        <p:txBody>
          <a:bodyPr vert="horz" lIns="99030" tIns="49514" rIns="99030" bIns="49514" rtlCol="0"/>
          <a:lstStyle>
            <a:lvl1pPr algn="l">
              <a:defRPr sz="1300"/>
            </a:lvl1pPr>
          </a:lstStyle>
          <a:p>
            <a:endParaRPr lang="en-GB" dirty="0"/>
          </a:p>
        </p:txBody>
      </p:sp>
      <p:sp>
        <p:nvSpPr>
          <p:cNvPr id="3" name="Date Placeholder 2"/>
          <p:cNvSpPr>
            <a:spLocks noGrp="1"/>
          </p:cNvSpPr>
          <p:nvPr>
            <p:ph type="dt" idx="1"/>
          </p:nvPr>
        </p:nvSpPr>
        <p:spPr>
          <a:xfrm>
            <a:off x="4021295" y="1"/>
            <a:ext cx="3076363" cy="513508"/>
          </a:xfrm>
          <a:prstGeom prst="rect">
            <a:avLst/>
          </a:prstGeom>
        </p:spPr>
        <p:txBody>
          <a:bodyPr vert="horz" lIns="99030" tIns="49514" rIns="99030" bIns="49514" rtlCol="0"/>
          <a:lstStyle>
            <a:lvl1pPr algn="r">
              <a:defRPr sz="1300"/>
            </a:lvl1pPr>
          </a:lstStyle>
          <a:p>
            <a:fld id="{9A4C5071-F012-4C1E-98B9-83FD07F89CE8}" type="datetimeFigureOut">
              <a:rPr lang="en-GB" smtClean="0"/>
              <a:t>01/04/2026</a:t>
            </a:fld>
            <a:endParaRPr lang="en-GB" dirty="0"/>
          </a:p>
        </p:txBody>
      </p:sp>
      <p:sp>
        <p:nvSpPr>
          <p:cNvPr id="4" name="Slide Image Placeholder 3"/>
          <p:cNvSpPr>
            <a:spLocks noGrp="1" noRot="1" noChangeAspect="1"/>
          </p:cNvSpPr>
          <p:nvPr>
            <p:ph type="sldImg" idx="2"/>
          </p:nvPr>
        </p:nvSpPr>
        <p:spPr>
          <a:xfrm>
            <a:off x="481013" y="1281113"/>
            <a:ext cx="6138862" cy="3452812"/>
          </a:xfrm>
          <a:prstGeom prst="rect">
            <a:avLst/>
          </a:prstGeom>
          <a:noFill/>
          <a:ln w="12700">
            <a:solidFill>
              <a:prstClr val="black"/>
            </a:solidFill>
          </a:ln>
        </p:spPr>
        <p:txBody>
          <a:bodyPr vert="horz" lIns="99030" tIns="49514" rIns="99030" bIns="49514" rtlCol="0" anchor="ctr"/>
          <a:lstStyle/>
          <a:p>
            <a:endParaRPr lang="en-GB" dirty="0"/>
          </a:p>
        </p:txBody>
      </p:sp>
      <p:sp>
        <p:nvSpPr>
          <p:cNvPr id="5" name="Notes Placeholder 4"/>
          <p:cNvSpPr>
            <a:spLocks noGrp="1"/>
          </p:cNvSpPr>
          <p:nvPr>
            <p:ph type="body" sz="quarter" idx="3"/>
          </p:nvPr>
        </p:nvSpPr>
        <p:spPr>
          <a:xfrm>
            <a:off x="709930" y="4925409"/>
            <a:ext cx="5679440" cy="4029878"/>
          </a:xfrm>
          <a:prstGeom prst="rect">
            <a:avLst/>
          </a:prstGeom>
        </p:spPr>
        <p:txBody>
          <a:bodyPr vert="horz" lIns="99030" tIns="49514" rIns="99030" bIns="495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7"/>
            <a:ext cx="3076363" cy="513507"/>
          </a:xfrm>
          <a:prstGeom prst="rect">
            <a:avLst/>
          </a:prstGeom>
        </p:spPr>
        <p:txBody>
          <a:bodyPr vert="horz" lIns="99030" tIns="49514" rIns="99030" bIns="49514"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1295" y="9721107"/>
            <a:ext cx="3076363" cy="513507"/>
          </a:xfrm>
          <a:prstGeom prst="rect">
            <a:avLst/>
          </a:prstGeom>
        </p:spPr>
        <p:txBody>
          <a:bodyPr vert="horz" lIns="99030" tIns="49514" rIns="99030" bIns="49514" rtlCol="0" anchor="b"/>
          <a:lstStyle>
            <a:lvl1pPr algn="r">
              <a:defRPr sz="1300"/>
            </a:lvl1pPr>
          </a:lstStyle>
          <a:p>
            <a:fld id="{9A030D78-C040-458D-8154-A1820EAE72E9}" type="slidenum">
              <a:rPr lang="en-GB" smtClean="0"/>
              <a:t>‹#›</a:t>
            </a:fld>
            <a:endParaRPr lang="en-GB" dirty="0"/>
          </a:p>
        </p:txBody>
      </p:sp>
    </p:spTree>
    <p:extLst>
      <p:ext uri="{BB962C8B-B14F-4D97-AF65-F5344CB8AC3E}">
        <p14:creationId xmlns:p14="http://schemas.microsoft.com/office/powerpoint/2010/main" val="1666227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030D78-C040-458D-8154-A1820EAE72E9}" type="slidenum">
              <a:rPr lang="en-GB" smtClean="0"/>
              <a:t>0</a:t>
            </a:fld>
            <a:endParaRPr lang="en-GB" dirty="0"/>
          </a:p>
        </p:txBody>
      </p:sp>
    </p:spTree>
    <p:extLst>
      <p:ext uri="{BB962C8B-B14F-4D97-AF65-F5344CB8AC3E}">
        <p14:creationId xmlns:p14="http://schemas.microsoft.com/office/powerpoint/2010/main" val="176235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9</a:t>
            </a:fld>
            <a:endParaRPr lang="en-GB" dirty="0"/>
          </a:p>
        </p:txBody>
      </p:sp>
    </p:spTree>
    <p:extLst>
      <p:ext uri="{BB962C8B-B14F-4D97-AF65-F5344CB8AC3E}">
        <p14:creationId xmlns:p14="http://schemas.microsoft.com/office/powerpoint/2010/main" val="1763878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10</a:t>
            </a:fld>
            <a:endParaRPr lang="en-GB" dirty="0"/>
          </a:p>
        </p:txBody>
      </p:sp>
    </p:spTree>
    <p:extLst>
      <p:ext uri="{BB962C8B-B14F-4D97-AF65-F5344CB8AC3E}">
        <p14:creationId xmlns:p14="http://schemas.microsoft.com/office/powerpoint/2010/main" val="1456960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11</a:t>
            </a:fld>
            <a:endParaRPr lang="en-GB" dirty="0"/>
          </a:p>
        </p:txBody>
      </p:sp>
    </p:spTree>
    <p:extLst>
      <p:ext uri="{BB962C8B-B14F-4D97-AF65-F5344CB8AC3E}">
        <p14:creationId xmlns:p14="http://schemas.microsoft.com/office/powerpoint/2010/main" val="1020927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611495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1944575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834" indent="-176834">
              <a:buFontTx/>
              <a:buChar char="-"/>
            </a:pPr>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3</a:t>
            </a:fld>
            <a:endParaRPr lang="en-GB" dirty="0"/>
          </a:p>
        </p:txBody>
      </p:sp>
    </p:spTree>
    <p:extLst>
      <p:ext uri="{BB962C8B-B14F-4D97-AF65-F5344CB8AC3E}">
        <p14:creationId xmlns:p14="http://schemas.microsoft.com/office/powerpoint/2010/main" val="2319072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4</a:t>
            </a:fld>
            <a:endParaRPr lang="en-GB" dirty="0"/>
          </a:p>
        </p:txBody>
      </p:sp>
    </p:spTree>
    <p:extLst>
      <p:ext uri="{BB962C8B-B14F-4D97-AF65-F5344CB8AC3E}">
        <p14:creationId xmlns:p14="http://schemas.microsoft.com/office/powerpoint/2010/main" val="1924462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834" indent="-176834">
              <a:buFontTx/>
              <a:buChar char="-"/>
            </a:pPr>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5</a:t>
            </a:fld>
            <a:endParaRPr lang="en-GB" dirty="0"/>
          </a:p>
        </p:txBody>
      </p:sp>
    </p:spTree>
    <p:extLst>
      <p:ext uri="{BB962C8B-B14F-4D97-AF65-F5344CB8AC3E}">
        <p14:creationId xmlns:p14="http://schemas.microsoft.com/office/powerpoint/2010/main" val="2811710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6</a:t>
            </a:fld>
            <a:endParaRPr lang="en-GB" dirty="0"/>
          </a:p>
        </p:txBody>
      </p:sp>
    </p:spTree>
    <p:extLst>
      <p:ext uri="{BB962C8B-B14F-4D97-AF65-F5344CB8AC3E}">
        <p14:creationId xmlns:p14="http://schemas.microsoft.com/office/powerpoint/2010/main" val="942417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7</a:t>
            </a:fld>
            <a:endParaRPr lang="en-GB" dirty="0"/>
          </a:p>
        </p:txBody>
      </p:sp>
    </p:spTree>
    <p:extLst>
      <p:ext uri="{BB962C8B-B14F-4D97-AF65-F5344CB8AC3E}">
        <p14:creationId xmlns:p14="http://schemas.microsoft.com/office/powerpoint/2010/main" val="3756880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030D78-C040-458D-8154-A1820EAE72E9}" type="slidenum">
              <a:rPr lang="en-GB" smtClean="0"/>
              <a:t>8</a:t>
            </a:fld>
            <a:endParaRPr lang="en-GB" dirty="0"/>
          </a:p>
        </p:txBody>
      </p:sp>
    </p:spTree>
    <p:extLst>
      <p:ext uri="{BB962C8B-B14F-4D97-AF65-F5344CB8AC3E}">
        <p14:creationId xmlns:p14="http://schemas.microsoft.com/office/powerpoint/2010/main" val="384354693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pic>
        <p:nvPicPr>
          <p:cNvPr id="5" name="Picture 2" descr="http://image.samsung.com/uk/smartphones/galaxy-note8/images/galaxy-note8_design_planet.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945116" y="228943"/>
            <a:ext cx="11246884" cy="63263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318323" y="795950"/>
            <a:ext cx="9144000" cy="880558"/>
          </a:xfrm>
          <a:prstGeom prst="rect">
            <a:avLst/>
          </a:prstGeom>
        </p:spPr>
        <p:txBody>
          <a:bodyPr anchor="t" anchorCtr="0">
            <a:normAutofit/>
          </a:bodyPr>
          <a:lstStyle>
            <a:lvl1pPr algn="l">
              <a:defRPr sz="2000">
                <a:solidFill>
                  <a:schemeClr val="bg1"/>
                </a:solidFill>
                <a:latin typeface="Meiryo UI" panose="020B0604030504040204" pitchFamily="50" charset="-128"/>
                <a:ea typeface="Meiryo UI" panose="020B0604030504040204" pitchFamily="50" charset="-128"/>
              </a:defRPr>
            </a:lvl1pPr>
          </a:lstStyle>
          <a:p>
            <a:r>
              <a:rPr lang="en-US" dirty="0"/>
              <a:t>Click to edit Master title style</a:t>
            </a:r>
            <a:endParaRPr lang="en-GB" dirty="0"/>
          </a:p>
        </p:txBody>
      </p:sp>
      <p:sp>
        <p:nvSpPr>
          <p:cNvPr id="8" name="Footer Placeholder 6"/>
          <p:cNvSpPr txBox="1">
            <a:spLocks/>
          </p:cNvSpPr>
          <p:nvPr userDrawn="1"/>
        </p:nvSpPr>
        <p:spPr>
          <a:xfrm>
            <a:off x="9781674" y="6533147"/>
            <a:ext cx="2410325" cy="324853"/>
          </a:xfrm>
          <a:prstGeom prst="rect">
            <a:avLst/>
          </a:prstGeom>
        </p:spPr>
        <p:txBody>
          <a:bodyPr anchor="b"/>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900" dirty="0">
                <a:solidFill>
                  <a:schemeClr val="bg1"/>
                </a:solidFill>
                <a:latin typeface="Meiryo UI" panose="020B0604030504040204" pitchFamily="50" charset="-128"/>
                <a:ea typeface="Meiryo UI" panose="020B0604030504040204" pitchFamily="50" charset="-128"/>
              </a:rPr>
              <a:t>Samsung Mobile Advance  2026</a:t>
            </a:r>
          </a:p>
        </p:txBody>
      </p:sp>
      <p:sp>
        <p:nvSpPr>
          <p:cNvPr id="9" name="텍스트 개체 틀 1">
            <a:extLst>
              <a:ext uri="{FF2B5EF4-FFF2-40B4-BE49-F238E27FC236}">
                <a16:creationId xmlns:a16="http://schemas.microsoft.com/office/drawing/2014/main" id="{08355E4E-F93B-422F-A359-7871069D725F}"/>
              </a:ext>
            </a:extLst>
          </p:cNvPr>
          <p:cNvSpPr txBox="1">
            <a:spLocks/>
          </p:cNvSpPr>
          <p:nvPr userDrawn="1"/>
        </p:nvSpPr>
        <p:spPr>
          <a:xfrm>
            <a:off x="236464" y="220262"/>
            <a:ext cx="3630312" cy="185471"/>
          </a:xfrm>
          <a:prstGeom prst="rect">
            <a:avLst/>
          </a:prstGeom>
        </p:spPr>
        <p:txBody>
          <a:bodyPr lIns="0" tIns="0" rIns="0" bIns="0"/>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ja-JP" sz="1400" spc="-50" dirty="0">
                <a:solidFill>
                  <a:schemeClr val="bg1"/>
                </a:solidFill>
                <a:latin typeface="Samsung Sharp Sans Bold" pitchFamily="2" charset="0"/>
                <a:ea typeface="Samsung Sharp Sans Bold" pitchFamily="2" charset="0"/>
                <a:cs typeface="Samsung Sharp Sans Bold" pitchFamily="2" charset="0"/>
              </a:rPr>
              <a:t>Samsung R&amp;D Institute Japan</a:t>
            </a:r>
            <a:endParaRPr lang="ko-KR" altLang="en-US" sz="1400" dirty="0">
              <a:solidFill>
                <a:schemeClr val="bg1"/>
              </a:solidFill>
              <a:latin typeface="Samsung Sharp Sans Bold" pitchFamily="2" charset="0"/>
              <a:cs typeface="Samsung Sharp Sans Bold" pitchFamily="2" charset="0"/>
            </a:endParaRPr>
          </a:p>
        </p:txBody>
      </p:sp>
    </p:spTree>
    <p:extLst>
      <p:ext uri="{BB962C8B-B14F-4D97-AF65-F5344CB8AC3E}">
        <p14:creationId xmlns:p14="http://schemas.microsoft.com/office/powerpoint/2010/main" val="213258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701" y="105749"/>
            <a:ext cx="5824541" cy="755650"/>
          </a:xfrm>
          <a:prstGeom prst="rect">
            <a:avLst/>
          </a:prstGeom>
        </p:spPr>
        <p:txBody>
          <a:bodyPr anchor="t" anchorCtr="0">
            <a:normAutofit/>
          </a:bodyPr>
          <a:lstStyle>
            <a:lvl1pPr>
              <a:defRPr sz="2400">
                <a:solidFill>
                  <a:schemeClr val="tx1"/>
                </a:solidFill>
                <a:latin typeface="+mn-lt"/>
                <a:ea typeface="Meiryo UI" panose="020B0604030504040204" pitchFamily="50" charset="-128"/>
              </a:defRPr>
            </a:lvl1pPr>
          </a:lstStyle>
          <a:p>
            <a:r>
              <a:rPr lang="en-US" dirty="0"/>
              <a:t>Click to edit Master title style</a:t>
            </a:r>
            <a:endParaRPr lang="en-GB" dirty="0"/>
          </a:p>
        </p:txBody>
      </p:sp>
      <p:sp>
        <p:nvSpPr>
          <p:cNvPr id="3" name="Content Placeholder 2"/>
          <p:cNvSpPr>
            <a:spLocks noGrp="1"/>
          </p:cNvSpPr>
          <p:nvPr>
            <p:ph idx="1"/>
          </p:nvPr>
        </p:nvSpPr>
        <p:spPr>
          <a:xfrm>
            <a:off x="266701" y="1073784"/>
            <a:ext cx="11590337" cy="5155370"/>
          </a:xfrm>
          <a:prstGeom prst="rect">
            <a:avLst/>
          </a:prstGeom>
          <a:noFill/>
        </p:spPr>
        <p:txBody>
          <a:bodyPr anchor="t">
            <a:normAutofit/>
          </a:bodyPr>
          <a:lstStyle>
            <a:lvl1pPr marL="0" indent="0">
              <a:buFont typeface="SamsungOne-700" panose="020B0803030303020204" pitchFamily="34" charset="0"/>
              <a:buNone/>
              <a:defRPr sz="2400">
                <a:solidFill>
                  <a:schemeClr val="tx1"/>
                </a:solidFill>
                <a:latin typeface="+mn-lt"/>
                <a:ea typeface="Meiryo UI" panose="020B0604030504040204" pitchFamily="50" charset="-128"/>
                <a:cs typeface="Meiryo UI" panose="020B0604030504040204" pitchFamily="50" charset="-128"/>
              </a:defRPr>
            </a:lvl1pPr>
            <a:lvl2pPr marL="228600" indent="-228600">
              <a:buFont typeface="Arial" panose="020B0604020202020204" pitchFamily="34" charset="0"/>
              <a:buChar char="•"/>
              <a:defRPr sz="1400">
                <a:solidFill>
                  <a:schemeClr val="tx1"/>
                </a:solidFill>
              </a:defRPr>
            </a:lvl2pPr>
            <a:lvl3pPr marL="228600" indent="-228600">
              <a:buFont typeface="SamsungOne-700" panose="020B0803030303020204" pitchFamily="34" charset="0"/>
              <a:buChar char="–"/>
              <a:defRPr sz="1200">
                <a:solidFill>
                  <a:schemeClr val="tx1"/>
                </a:solidFill>
              </a:defRPr>
            </a:lvl3pPr>
            <a:lvl4pPr marL="228600" indent="-228600">
              <a:buFont typeface="SamsungOne-700" panose="020B0803030303020204" pitchFamily="34" charset="0"/>
              <a:buChar char="–"/>
              <a:defRPr sz="1100">
                <a:solidFill>
                  <a:schemeClr val="tx1"/>
                </a:solidFill>
              </a:defRPr>
            </a:lvl4pPr>
            <a:lvl5pPr marL="228600" indent="-228600">
              <a:buFont typeface="SamsungOne-700" panose="020B0803030303020204" pitchFamily="34" charset="0"/>
              <a:buChar char="–"/>
              <a:defRPr sz="1100">
                <a:solidFill>
                  <a:schemeClr val="tx1"/>
                </a:solidFill>
              </a:defRPr>
            </a:lvl5pPr>
          </a:lstStyle>
          <a:p>
            <a:pPr lvl="0"/>
            <a:r>
              <a:rPr lang="en-US" dirty="0"/>
              <a:t>Edit Master text styles</a:t>
            </a:r>
          </a:p>
        </p:txBody>
      </p:sp>
      <p:cxnSp>
        <p:nvCxnSpPr>
          <p:cNvPr id="12" name="Straight Connector 11"/>
          <p:cNvCxnSpPr/>
          <p:nvPr userDrawn="1"/>
        </p:nvCxnSpPr>
        <p:spPr>
          <a:xfrm>
            <a:off x="371475" y="6345238"/>
            <a:ext cx="1148556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userDrawn="1"/>
        </p:nvSpPr>
        <p:spPr>
          <a:xfrm>
            <a:off x="343053" y="6451508"/>
            <a:ext cx="2792033" cy="261610"/>
          </a:xfrm>
          <a:prstGeom prst="rect">
            <a:avLst/>
          </a:prstGeom>
          <a:noFill/>
        </p:spPr>
        <p:txBody>
          <a:bodyPr wrap="square" rtlCol="0" anchor="ctr">
            <a:spAutoFit/>
          </a:bodyPr>
          <a:lstStyle/>
          <a:p>
            <a:pPr algn="l"/>
            <a:fld id="{3C22DC32-2895-4C70-82C3-84DE5CD8C14C}" type="slidenum">
              <a:rPr kumimoji="1" lang="ja-JP" altLang="en-US" sz="1100" b="0" smtClean="0">
                <a:solidFill>
                  <a:schemeClr val="tx1"/>
                </a:solidFill>
                <a:latin typeface="+mn-ea"/>
                <a:ea typeface="+mn-ea"/>
              </a:rPr>
              <a:pPr algn="l"/>
              <a:t>‹#›</a:t>
            </a:fld>
            <a:r>
              <a:rPr kumimoji="1" lang="ja-JP" altLang="en-US" sz="1100" b="0" dirty="0">
                <a:solidFill>
                  <a:schemeClr val="tx1"/>
                </a:solidFill>
                <a:latin typeface="+mn-ea"/>
                <a:ea typeface="+mn-ea"/>
              </a:rPr>
              <a:t>　</a:t>
            </a:r>
            <a:r>
              <a:rPr lang="en-GB" altLang="ja-JP" sz="1100" dirty="0"/>
              <a:t> Samsung Mobile Advance 2026 </a:t>
            </a:r>
            <a:r>
              <a:rPr kumimoji="1" lang="ja-JP" altLang="en-US" sz="1100" b="0" dirty="0">
                <a:solidFill>
                  <a:schemeClr val="tx1"/>
                </a:solidFill>
                <a:latin typeface="+mn-ea"/>
                <a:ea typeface="+mn-ea"/>
              </a:rPr>
              <a:t>　</a:t>
            </a:r>
            <a:endParaRPr kumimoji="1" lang="ja-JP" altLang="en-US" sz="1000" b="0" dirty="0">
              <a:solidFill>
                <a:schemeClr val="bg1">
                  <a:lumMod val="65000"/>
                </a:schemeClr>
              </a:solidFill>
              <a:latin typeface="+mn-ea"/>
              <a:ea typeface="+mn-ea"/>
            </a:endParaRPr>
          </a:p>
        </p:txBody>
      </p:sp>
      <p:sp>
        <p:nvSpPr>
          <p:cNvPr id="7" name="텍스트 개체 틀 1">
            <a:extLst>
              <a:ext uri="{FF2B5EF4-FFF2-40B4-BE49-F238E27FC236}">
                <a16:creationId xmlns:a16="http://schemas.microsoft.com/office/drawing/2014/main" id="{C9782381-4EDE-4319-A1D5-388DB234FB3B}"/>
              </a:ext>
            </a:extLst>
          </p:cNvPr>
          <p:cNvSpPr txBox="1">
            <a:spLocks/>
          </p:cNvSpPr>
          <p:nvPr userDrawn="1"/>
        </p:nvSpPr>
        <p:spPr>
          <a:xfrm>
            <a:off x="9596168" y="6501144"/>
            <a:ext cx="2792033" cy="237075"/>
          </a:xfrm>
          <a:prstGeom prst="rect">
            <a:avLst/>
          </a:prstGeom>
        </p:spPr>
        <p:txBody>
          <a:bodyPr lIns="0" tIns="0" rIns="0" bIns="0"/>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ja-JP" sz="1400" b="1" spc="-50" dirty="0">
                <a:solidFill>
                  <a:schemeClr val="tx1"/>
                </a:solidFill>
                <a:latin typeface="Samsung Sharp Sans Bold" pitchFamily="2" charset="0"/>
                <a:ea typeface="Samsung Sharp Sans Bold" pitchFamily="2" charset="0"/>
                <a:cs typeface="Samsung Sharp Sans Bold" pitchFamily="2" charset="0"/>
              </a:rPr>
              <a:t>Samsung R&amp;D Institute Japan</a:t>
            </a:r>
            <a:endParaRPr lang="ko-KR" altLang="en-US" sz="1400" b="1" dirty="0">
              <a:solidFill>
                <a:schemeClr val="tx1"/>
              </a:solidFill>
              <a:latin typeface="Samsung Sharp Sans Bold" pitchFamily="2" charset="0"/>
              <a:cs typeface="Samsung Sharp Sans Bold" pitchFamily="2" charset="0"/>
            </a:endParaRPr>
          </a:p>
        </p:txBody>
      </p:sp>
    </p:spTree>
    <p:extLst>
      <p:ext uri="{BB962C8B-B14F-4D97-AF65-F5344CB8AC3E}">
        <p14:creationId xmlns:p14="http://schemas.microsoft.com/office/powerpoint/2010/main" val="727319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subtitl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701" y="105749"/>
            <a:ext cx="5824541" cy="755650"/>
          </a:xfrm>
          <a:prstGeom prst="rect">
            <a:avLst/>
          </a:prstGeom>
        </p:spPr>
        <p:txBody>
          <a:bodyPr anchor="t" anchorCtr="0">
            <a:normAutofit/>
          </a:bodyPr>
          <a:lstStyle>
            <a:lvl1pPr>
              <a:defRPr sz="2400">
                <a:solidFill>
                  <a:schemeClr val="tx1"/>
                </a:solidFill>
                <a:latin typeface="+mn-lt"/>
                <a:ea typeface="Meiryo UI" panose="020B0604030504040204" pitchFamily="50" charset="-128"/>
              </a:defRPr>
            </a:lvl1pPr>
          </a:lstStyle>
          <a:p>
            <a:r>
              <a:rPr lang="en-US" dirty="0"/>
              <a:t>Click to edit Master title style</a:t>
            </a:r>
            <a:endParaRPr lang="en-GB" dirty="0"/>
          </a:p>
        </p:txBody>
      </p:sp>
      <p:sp>
        <p:nvSpPr>
          <p:cNvPr id="3" name="Content Placeholder 2"/>
          <p:cNvSpPr>
            <a:spLocks noGrp="1"/>
          </p:cNvSpPr>
          <p:nvPr>
            <p:ph idx="1"/>
          </p:nvPr>
        </p:nvSpPr>
        <p:spPr>
          <a:xfrm>
            <a:off x="266701" y="1073784"/>
            <a:ext cx="11590337" cy="5155370"/>
          </a:xfrm>
          <a:prstGeom prst="rect">
            <a:avLst/>
          </a:prstGeom>
          <a:noFill/>
        </p:spPr>
        <p:txBody>
          <a:bodyPr anchor="t">
            <a:normAutofit/>
          </a:bodyPr>
          <a:lstStyle>
            <a:lvl1pPr marL="0" indent="0">
              <a:buFont typeface="SamsungOne-700" panose="020B0803030303020204" pitchFamily="34" charset="0"/>
              <a:buNone/>
              <a:defRPr sz="2400">
                <a:solidFill>
                  <a:schemeClr val="tx1"/>
                </a:solidFill>
                <a:latin typeface="+mn-lt"/>
                <a:ea typeface="Meiryo UI" panose="020B0604030504040204" pitchFamily="50" charset="-128"/>
                <a:cs typeface="Meiryo UI" panose="020B0604030504040204" pitchFamily="50" charset="-128"/>
              </a:defRPr>
            </a:lvl1pPr>
            <a:lvl2pPr marL="228600" indent="-228600">
              <a:buFont typeface="Arial" panose="020B0604020202020204" pitchFamily="34" charset="0"/>
              <a:buChar char="•"/>
              <a:defRPr sz="1400">
                <a:solidFill>
                  <a:schemeClr val="tx1"/>
                </a:solidFill>
              </a:defRPr>
            </a:lvl2pPr>
            <a:lvl3pPr marL="228600" indent="-228600">
              <a:buFont typeface="SamsungOne-700" panose="020B0803030303020204" pitchFamily="34" charset="0"/>
              <a:buChar char="–"/>
              <a:defRPr sz="1200">
                <a:solidFill>
                  <a:schemeClr val="tx1"/>
                </a:solidFill>
              </a:defRPr>
            </a:lvl3pPr>
            <a:lvl4pPr marL="228600" indent="-228600">
              <a:buFont typeface="SamsungOne-700" panose="020B0803030303020204" pitchFamily="34" charset="0"/>
              <a:buChar char="–"/>
              <a:defRPr sz="1100">
                <a:solidFill>
                  <a:schemeClr val="tx1"/>
                </a:solidFill>
              </a:defRPr>
            </a:lvl4pPr>
            <a:lvl5pPr marL="228600" indent="-228600">
              <a:buFont typeface="SamsungOne-700" panose="020B0803030303020204" pitchFamily="34" charset="0"/>
              <a:buChar char="–"/>
              <a:defRPr sz="1100">
                <a:solidFill>
                  <a:schemeClr val="tx1"/>
                </a:solidFill>
              </a:defRPr>
            </a:lvl5pPr>
          </a:lstStyle>
          <a:p>
            <a:pPr lvl="0"/>
            <a:r>
              <a:rPr lang="en-US" dirty="0"/>
              <a:t>Edit Master text styles</a:t>
            </a:r>
          </a:p>
        </p:txBody>
      </p:sp>
      <p:cxnSp>
        <p:nvCxnSpPr>
          <p:cNvPr id="12" name="Straight Connector 11"/>
          <p:cNvCxnSpPr/>
          <p:nvPr userDrawn="1"/>
        </p:nvCxnSpPr>
        <p:spPr>
          <a:xfrm>
            <a:off x="371475" y="6345238"/>
            <a:ext cx="1148556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userDrawn="1"/>
        </p:nvSpPr>
        <p:spPr>
          <a:xfrm>
            <a:off x="343053" y="6451508"/>
            <a:ext cx="3163822" cy="261610"/>
          </a:xfrm>
          <a:prstGeom prst="rect">
            <a:avLst/>
          </a:prstGeom>
          <a:noFill/>
        </p:spPr>
        <p:txBody>
          <a:bodyPr wrap="square" rtlCol="0" anchor="ctr">
            <a:spAutoFit/>
          </a:bodyPr>
          <a:lstStyle/>
          <a:p>
            <a:pPr algn="l"/>
            <a:r>
              <a:rPr lang="en-GB" altLang="ja-JP" sz="1100" dirty="0"/>
              <a:t>     Samsung Mobile Advance 2026 </a:t>
            </a:r>
            <a:r>
              <a:rPr kumimoji="1" lang="ja-JP" altLang="en-US" sz="1100" b="0" dirty="0">
                <a:solidFill>
                  <a:schemeClr val="tx1"/>
                </a:solidFill>
                <a:latin typeface="+mn-ea"/>
                <a:ea typeface="+mn-ea"/>
              </a:rPr>
              <a:t>　</a:t>
            </a:r>
            <a:endParaRPr kumimoji="1" lang="ja-JP" altLang="en-US" sz="1000" b="0" dirty="0">
              <a:solidFill>
                <a:schemeClr val="bg1">
                  <a:lumMod val="65000"/>
                </a:schemeClr>
              </a:solidFill>
              <a:latin typeface="+mn-ea"/>
              <a:ea typeface="+mn-ea"/>
            </a:endParaRPr>
          </a:p>
        </p:txBody>
      </p:sp>
      <p:sp>
        <p:nvSpPr>
          <p:cNvPr id="7" name="텍스트 개체 틀 1">
            <a:extLst>
              <a:ext uri="{FF2B5EF4-FFF2-40B4-BE49-F238E27FC236}">
                <a16:creationId xmlns:a16="http://schemas.microsoft.com/office/drawing/2014/main" id="{5A39A64E-E43A-4859-A947-383F3B771196}"/>
              </a:ext>
            </a:extLst>
          </p:cNvPr>
          <p:cNvSpPr txBox="1">
            <a:spLocks/>
          </p:cNvSpPr>
          <p:nvPr userDrawn="1"/>
        </p:nvSpPr>
        <p:spPr>
          <a:xfrm>
            <a:off x="9596168" y="6501144"/>
            <a:ext cx="2792033" cy="237075"/>
          </a:xfrm>
          <a:prstGeom prst="rect">
            <a:avLst/>
          </a:prstGeom>
        </p:spPr>
        <p:txBody>
          <a:bodyPr lIns="0" tIns="0" rIns="0" bIns="0"/>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ja-JP" sz="1400" b="1" spc="-50" dirty="0">
                <a:solidFill>
                  <a:schemeClr val="tx1"/>
                </a:solidFill>
                <a:latin typeface="Samsung Sharp Sans Bold" pitchFamily="2" charset="0"/>
                <a:ea typeface="Samsung Sharp Sans Bold" pitchFamily="2" charset="0"/>
                <a:cs typeface="Samsung Sharp Sans Bold" pitchFamily="2" charset="0"/>
              </a:rPr>
              <a:t>Samsung R&amp;D Institute Japan</a:t>
            </a:r>
            <a:endParaRPr lang="ko-KR" altLang="en-US" sz="1400" b="1" dirty="0">
              <a:solidFill>
                <a:schemeClr val="tx1"/>
              </a:solidFill>
              <a:latin typeface="Samsung Sharp Sans Bold" pitchFamily="2" charset="0"/>
              <a:cs typeface="Samsung Sharp Sans Bold" pitchFamily="2" charset="0"/>
            </a:endParaRPr>
          </a:p>
        </p:txBody>
      </p:sp>
    </p:spTree>
    <p:extLst>
      <p:ext uri="{BB962C8B-B14F-4D97-AF65-F5344CB8AC3E}">
        <p14:creationId xmlns:p14="http://schemas.microsoft.com/office/powerpoint/2010/main" val="19636318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7800826"/>
      </p:ext>
    </p:extLst>
  </p:cSld>
  <p:clrMap bg1="lt1" tx1="dk1" bg2="lt2" tx2="dk2" accent1="accent1" accent2="accent2" accent3="accent3" accent4="accent4" accent5="accent5" accent6="accent6" hlink="hlink" folHlink="folHlink"/>
  <p:sldLayoutIdLst>
    <p:sldLayoutId id="2147483682" r:id="rId1"/>
    <p:sldLayoutId id="2147483680" r:id="rId2"/>
    <p:sldLayoutId id="2147483683" r:id="rId3"/>
  </p:sldLayoutIdLst>
  <p:hf hdr="0" dt="0"/>
  <p:txStyles>
    <p:titleStyle>
      <a:lvl1pPr algn="l" defTabSz="914400" rtl="0" eaLnBrk="1" latinLnBrk="0" hangingPunct="1">
        <a:lnSpc>
          <a:spcPct val="90000"/>
        </a:lnSpc>
        <a:spcBef>
          <a:spcPct val="0"/>
        </a:spcBef>
        <a:buNone/>
        <a:defRPr sz="4400" kern="1200">
          <a:solidFill>
            <a:schemeClr val="tx1"/>
          </a:solidFill>
          <a:latin typeface="Samsung Sharp Sans Bold" pitchFamily="50" charset="0"/>
          <a:ea typeface="Samsung Sharp Sans Bold" pitchFamily="50" charset="0"/>
          <a:cs typeface="Samsung Sharp Sans Bold" pitchFamily="5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amsungOne-700" panose="020B0803030303020204" pitchFamily="34" charset="0"/>
          <a:ea typeface="SamsungOne-700" panose="020B08030303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amsungOne-700" panose="020B0803030303020204" pitchFamily="34" charset="0"/>
          <a:ea typeface="SamsungOne-700" panose="020B08030303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amsungOne-700" panose="020B0803030303020204" pitchFamily="34" charset="0"/>
          <a:ea typeface="SamsungOne-700" panose="020B08030303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amsungOne-700" panose="020B0803030303020204" pitchFamily="34" charset="0"/>
          <a:ea typeface="SamsungOne-700" panose="020B08030303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amsungOne-700" panose="020B0803030303020204" pitchFamily="34" charset="0"/>
          <a:ea typeface="SamsungOne-700" panose="020B08030303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34" userDrawn="1">
          <p15:clr>
            <a:srgbClr val="F26B43"/>
          </p15:clr>
        </p15:guide>
        <p15:guide id="4" orient="horz" pos="3997" userDrawn="1">
          <p15:clr>
            <a:srgbClr val="F26B43"/>
          </p15:clr>
        </p15:guide>
        <p15:guide id="5" pos="7469" userDrawn="1">
          <p15:clr>
            <a:srgbClr val="F26B43"/>
          </p15:clr>
        </p15:guide>
        <p15:guide id="6" orient="horz" pos="747" userDrawn="1">
          <p15:clr>
            <a:srgbClr val="F26B43"/>
          </p15:clr>
        </p15:guide>
        <p15:guide id="7" orient="horz" pos="4149" userDrawn="1">
          <p15:clr>
            <a:srgbClr val="F26B43"/>
          </p15:clr>
        </p15:guide>
        <p15:guide id="8" orient="horz" pos="45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4676" y="932815"/>
            <a:ext cx="11482647" cy="1433460"/>
          </a:xfrm>
        </p:spPr>
        <p:txBody>
          <a:bodyPr anchor="ctr">
            <a:noAutofit/>
          </a:bodyPr>
          <a:lstStyle/>
          <a:p>
            <a:pPr algn="ctr"/>
            <a:r>
              <a:rPr lang="en-US" altLang="ja-JP" sz="7200" b="1" dirty="0">
                <a:latin typeface="Calibri" panose="020F0502020204030204" pitchFamily="34" charset="0"/>
                <a:ea typeface="游ゴシック" panose="020B0400000000000000" pitchFamily="50" charset="-128"/>
                <a:cs typeface="Calibri" panose="020F0502020204030204" pitchFamily="34" charset="0"/>
              </a:rPr>
              <a:t>(your company name) </a:t>
            </a:r>
            <a:endParaRPr lang="en-GB" sz="7200" b="1" dirty="0">
              <a:latin typeface="Calibri" panose="020F0502020204030204" pitchFamily="34" charset="0"/>
              <a:ea typeface="游ゴシック" panose="020B0400000000000000" pitchFamily="50" charset="-128"/>
              <a:cs typeface="Calibri" panose="020F0502020204030204" pitchFamily="34" charset="0"/>
            </a:endParaRPr>
          </a:p>
        </p:txBody>
      </p:sp>
      <p:sp>
        <p:nvSpPr>
          <p:cNvPr id="5" name="Title 1"/>
          <p:cNvSpPr txBox="1">
            <a:spLocks/>
          </p:cNvSpPr>
          <p:nvPr/>
        </p:nvSpPr>
        <p:spPr>
          <a:xfrm>
            <a:off x="2610449" y="2366275"/>
            <a:ext cx="6971100" cy="1433460"/>
          </a:xfrm>
          <a:prstGeom prst="rect">
            <a:avLst/>
          </a:prstGeom>
        </p:spPr>
        <p:txBody>
          <a:bodyPr anchor="ctr" anchorCtr="0">
            <a:noAutofit/>
          </a:bodyPr>
          <a:lstStyle>
            <a:lvl1pPr algn="l" defTabSz="914400" rtl="0" eaLnBrk="1" latinLnBrk="0" hangingPunct="1">
              <a:lnSpc>
                <a:spcPct val="90000"/>
              </a:lnSpc>
              <a:spcBef>
                <a:spcPct val="0"/>
              </a:spcBef>
              <a:buNone/>
              <a:defRPr sz="2000" kern="1200">
                <a:solidFill>
                  <a:schemeClr val="bg1"/>
                </a:solidFill>
                <a:latin typeface="Meiryo UI" panose="020B0604030504040204" pitchFamily="50" charset="-128"/>
                <a:ea typeface="Meiryo UI" panose="020B0604030504040204" pitchFamily="50" charset="-128"/>
                <a:cs typeface="Samsung Sharp Sans Bold" pitchFamily="50" charset="0"/>
              </a:defRPr>
            </a:lvl1pPr>
          </a:lstStyle>
          <a:p>
            <a:pPr algn="ctr"/>
            <a:r>
              <a:rPr lang="en-US" altLang="ja-JP" sz="4000" b="1" dirty="0">
                <a:latin typeface="Calibri" panose="020F0502020204030204" pitchFamily="34" charset="0"/>
                <a:ea typeface="游ゴシック" panose="020B0400000000000000" pitchFamily="50" charset="-128"/>
                <a:cs typeface="Calibri" panose="020F0502020204030204" pitchFamily="34" charset="0"/>
              </a:rPr>
              <a:t>( Title of Project )</a:t>
            </a:r>
            <a:endParaRPr lang="en-GB" sz="4000" b="1" dirty="0">
              <a:latin typeface="Calibri" panose="020F0502020204030204" pitchFamily="34" charset="0"/>
              <a:ea typeface="游ゴシック" panose="020B0400000000000000" pitchFamily="50" charset="-128"/>
              <a:cs typeface="Calibri" panose="020F0502020204030204" pitchFamily="34" charset="0"/>
            </a:endParaRPr>
          </a:p>
        </p:txBody>
      </p:sp>
    </p:spTree>
    <p:extLst>
      <p:ext uri="{BB962C8B-B14F-4D97-AF65-F5344CB8AC3E}">
        <p14:creationId xmlns:p14="http://schemas.microsoft.com/office/powerpoint/2010/main" val="3094607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0" y="105749"/>
            <a:ext cx="11590337" cy="755650"/>
          </a:xfrm>
        </p:spPr>
        <p:txBody>
          <a:bodyPr>
            <a:noAutofit/>
          </a:bodyPr>
          <a:lstStyle/>
          <a:p>
            <a:r>
              <a:rPr lang="en-GB" sz="3200" b="1" dirty="0">
                <a:latin typeface="Calibri" panose="020F0502020204030204" pitchFamily="34" charset="0"/>
                <a:cs typeface="Calibri" panose="020F0502020204030204" pitchFamily="34" charset="0"/>
              </a:rPr>
              <a:t>Detailed proposal for Samsung Mobile Advance</a:t>
            </a:r>
            <a:r>
              <a:rPr lang="en-US" altLang="ja-JP" sz="3200" b="1" dirty="0">
                <a:latin typeface="Calibri" panose="020F0502020204030204" pitchFamily="34" charset="0"/>
                <a:cs typeface="Calibri" panose="020F0502020204030204" pitchFamily="34" charset="0"/>
              </a:rPr>
              <a:t>_4</a:t>
            </a:r>
            <a:endParaRPr lang="en-GB" sz="32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61399"/>
            <a:ext cx="11712966" cy="5369279"/>
          </a:xfrm>
        </p:spPr>
        <p:txBody>
          <a:bodyPr>
            <a:normAutofit/>
          </a:bodyPr>
          <a:lstStyle/>
          <a:p>
            <a:pPr marL="174625" indent="-174625">
              <a:buFont typeface="Arial" panose="020B0604020202020204" pitchFamily="34" charset="0"/>
              <a:buChar char="•"/>
            </a:pPr>
            <a:r>
              <a:rPr lang="en-US" altLang="ja-JP" sz="2000" dirty="0">
                <a:latin typeface="Calibri" panose="020F0502020204030204" pitchFamily="34" charset="0"/>
                <a:cs typeface="Calibri" panose="020F0502020204030204" pitchFamily="34" charset="0"/>
              </a:rPr>
              <a:t>Advantages over competitors/existing methods : </a:t>
            </a:r>
            <a:r>
              <a:rPr lang="en-US" altLang="ja-JP" sz="1400" dirty="0">
                <a:latin typeface="Calibri" panose="020F0502020204030204" pitchFamily="34" charset="0"/>
                <a:cs typeface="Calibri" panose="020F0502020204030204" pitchFamily="34" charset="0"/>
              </a:rPr>
              <a:t>Please describe the advantages over competitors and existing methods</a:t>
            </a: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174625" indent="-174625"/>
            <a:r>
              <a:rPr lang="en-US" altLang="ja-JP" sz="1800" dirty="0">
                <a:latin typeface="Calibri" panose="020F0502020204030204" pitchFamily="34" charset="0"/>
                <a:cs typeface="Calibri" panose="020F0502020204030204" pitchFamily="34" charset="0"/>
              </a:rPr>
              <a:t>Remarks : </a:t>
            </a:r>
            <a:r>
              <a:rPr lang="en-US" altLang="ja-JP" sz="1400" dirty="0">
                <a:latin typeface="Calibri" panose="020F0502020204030204" pitchFamily="34" charset="0"/>
                <a:cs typeface="Calibri" panose="020F0502020204030204" pitchFamily="34" charset="0"/>
              </a:rPr>
              <a:t>Please describe any other items that should be appealed in your proposal. </a:t>
            </a: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p:txBody>
      </p:sp>
      <p:sp>
        <p:nvSpPr>
          <p:cNvPr id="4" name="object 2">
            <a:extLst>
              <a:ext uri="{FF2B5EF4-FFF2-40B4-BE49-F238E27FC236}">
                <a16:creationId xmlns:a16="http://schemas.microsoft.com/office/drawing/2014/main" id="{3F7719EC-842A-43B5-AD40-E2C46CF45238}"/>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1061492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266701" y="659219"/>
            <a:ext cx="11590337" cy="5457766"/>
          </a:xfrm>
        </p:spPr>
        <p:txBody>
          <a:bodyPr tIns="0" bIns="0">
            <a:normAutofit/>
          </a:bodyPr>
          <a:lstStyle/>
          <a:p>
            <a:r>
              <a:rPr lang="en-GB" sz="1400" i="1" dirty="0">
                <a:latin typeface="Calibri" panose="020F0502020204030204" pitchFamily="34" charset="0"/>
                <a:cs typeface="Calibri" panose="020F0502020204030204" pitchFamily="34" charset="0"/>
              </a:rPr>
              <a:t>Below is a rough guideline to consider – but feel free to plan project as you wish</a:t>
            </a:r>
          </a:p>
          <a:p>
            <a:pPr marL="342900" indent="-342900">
              <a:buFont typeface="Arial" pitchFamily="34" charset="0"/>
              <a:buChar char="•"/>
            </a:pPr>
            <a:r>
              <a:rPr lang="en-GB" sz="2000" b="1" dirty="0">
                <a:latin typeface="Calibri" panose="020F0502020204030204" pitchFamily="34" charset="0"/>
                <a:cs typeface="Calibri" panose="020F0502020204030204" pitchFamily="34" charset="0"/>
              </a:rPr>
              <a:t>Milestone 1: </a:t>
            </a:r>
            <a:r>
              <a:rPr lang="en-GB" sz="2000" dirty="0">
                <a:latin typeface="Calibri" panose="020F0502020204030204" pitchFamily="34" charset="0"/>
                <a:cs typeface="Calibri" panose="020F0502020204030204" pitchFamily="34" charset="0"/>
              </a:rPr>
              <a:t>Detailed design and review</a:t>
            </a:r>
          </a:p>
          <a:p>
            <a:pPr marL="571500" lvl="1" indent="-342900">
              <a:spcBef>
                <a:spcPts val="0"/>
              </a:spcBef>
            </a:pPr>
            <a:endParaRPr lang="en-GB" dirty="0">
              <a:latin typeface="Calibri" panose="020F0502020204030204" pitchFamily="34" charset="0"/>
              <a:cs typeface="Calibri" panose="020F0502020204030204" pitchFamily="34" charset="0"/>
            </a:endParaRPr>
          </a:p>
          <a:p>
            <a:pPr marL="571500" lvl="1" indent="-342900">
              <a:spcBef>
                <a:spcPts val="0"/>
              </a:spcBef>
            </a:pPr>
            <a:endParaRPr lang="en-GB" dirty="0">
              <a:latin typeface="Calibri" panose="020F0502020204030204" pitchFamily="34" charset="0"/>
              <a:cs typeface="Calibri" panose="020F0502020204030204" pitchFamily="34" charset="0"/>
            </a:endParaRPr>
          </a:p>
          <a:p>
            <a:pPr marL="571500" lvl="1" indent="-342900">
              <a:spcBef>
                <a:spcPts val="0"/>
              </a:spcBef>
            </a:pPr>
            <a:endParaRPr lang="en-GB" dirty="0">
              <a:latin typeface="Calibri" panose="020F0502020204030204" pitchFamily="34" charset="0"/>
              <a:cs typeface="Calibri" panose="020F0502020204030204" pitchFamily="34" charset="0"/>
            </a:endParaRPr>
          </a:p>
          <a:p>
            <a:pPr marL="571500" lvl="1" indent="-342900">
              <a:spcBef>
                <a:spcPts val="0"/>
              </a:spcBef>
            </a:pPr>
            <a:endParaRPr lang="en-GB" dirty="0">
              <a:latin typeface="Calibri" panose="020F0502020204030204" pitchFamily="34" charset="0"/>
              <a:cs typeface="Calibri" panose="020F0502020204030204" pitchFamily="34" charset="0"/>
            </a:endParaRPr>
          </a:p>
          <a:p>
            <a:pPr marL="571500" lvl="1" indent="-342900">
              <a:spcBef>
                <a:spcPts val="0"/>
              </a:spcBef>
            </a:pPr>
            <a:endParaRPr lang="en-GB" dirty="0">
              <a:latin typeface="Calibri" panose="020F0502020204030204" pitchFamily="34" charset="0"/>
              <a:cs typeface="Calibri" panose="020F0502020204030204" pitchFamily="34" charset="0"/>
            </a:endParaRPr>
          </a:p>
          <a:p>
            <a:pPr marL="342900" indent="-342900">
              <a:buFont typeface="Arial" pitchFamily="34" charset="0"/>
              <a:buChar char="•"/>
            </a:pPr>
            <a:r>
              <a:rPr lang="en-GB" altLang="ko-KR" sz="2000" b="1" dirty="0">
                <a:latin typeface="Calibri" panose="020F0502020204030204" pitchFamily="34" charset="0"/>
                <a:cs typeface="Calibri" panose="020F0502020204030204" pitchFamily="34" charset="0"/>
              </a:rPr>
              <a:t>Milestone</a:t>
            </a:r>
            <a:r>
              <a:rPr lang="en-GB" sz="2000" b="1" dirty="0">
                <a:latin typeface="Calibri" panose="020F0502020204030204" pitchFamily="34" charset="0"/>
                <a:cs typeface="Calibri" panose="020F0502020204030204" pitchFamily="34" charset="0"/>
              </a:rPr>
              <a:t> 2:</a:t>
            </a:r>
            <a:r>
              <a:rPr lang="en-GB" sz="2000" dirty="0">
                <a:latin typeface="Calibri" panose="020F0502020204030204" pitchFamily="34" charset="0"/>
                <a:cs typeface="Calibri" panose="020F0502020204030204" pitchFamily="34" charset="0"/>
              </a:rPr>
              <a:t> Early working review</a:t>
            </a:r>
            <a:r>
              <a:rPr lang="ja-JP" altLang="en-US" sz="2000" dirty="0">
                <a:latin typeface="Calibri" panose="020F0502020204030204" pitchFamily="34" charset="0"/>
                <a:cs typeface="Calibri" panose="020F0502020204030204" pitchFamily="34" charset="0"/>
              </a:rPr>
              <a:t>　</a:t>
            </a:r>
            <a:endParaRPr lang="en-GB" sz="2000"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342900" indent="-342900">
              <a:buFont typeface="Arial" pitchFamily="34" charset="0"/>
              <a:buChar char="•"/>
            </a:pPr>
            <a:r>
              <a:rPr lang="en-GB" altLang="ko-KR" sz="2000" b="1" dirty="0">
                <a:latin typeface="Calibri" panose="020F0502020204030204" pitchFamily="34" charset="0"/>
                <a:cs typeface="Calibri" panose="020F0502020204030204" pitchFamily="34" charset="0"/>
              </a:rPr>
              <a:t>Milestone</a:t>
            </a:r>
            <a:r>
              <a:rPr lang="en-GB" sz="2000" b="1" dirty="0">
                <a:latin typeface="Calibri" panose="020F0502020204030204" pitchFamily="34" charset="0"/>
                <a:cs typeface="Calibri" panose="020F0502020204030204" pitchFamily="34" charset="0"/>
              </a:rPr>
              <a:t> 3:</a:t>
            </a:r>
            <a:r>
              <a:rPr lang="en-GB" sz="2000" dirty="0">
                <a:latin typeface="Calibri" panose="020F0502020204030204" pitchFamily="34" charset="0"/>
                <a:cs typeface="Calibri" panose="020F0502020204030204" pitchFamily="34" charset="0"/>
              </a:rPr>
              <a:t> Final results review</a:t>
            </a: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342900" indent="-342900">
              <a:buFont typeface="Arial" pitchFamily="34" charset="0"/>
              <a:buChar char="•"/>
            </a:pPr>
            <a:r>
              <a:rPr lang="en-GB" sz="2000" dirty="0">
                <a:latin typeface="Calibri" panose="020F0502020204030204" pitchFamily="34" charset="0"/>
                <a:cs typeface="Calibri" panose="020F0502020204030204" pitchFamily="34" charset="0"/>
              </a:rPr>
              <a:t>Demo to Samsung Mobile R&amp;D for evaluation</a:t>
            </a: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a:p>
            <a:pPr marL="571500" lvl="1" indent="-342900"/>
            <a:endParaRPr lang="en-GB" dirty="0">
              <a:latin typeface="Calibri" panose="020F0502020204030204" pitchFamily="34" charset="0"/>
              <a:cs typeface="Calibri" panose="020F0502020204030204" pitchFamily="34" charset="0"/>
            </a:endParaRPr>
          </a:p>
        </p:txBody>
      </p:sp>
      <p:sp>
        <p:nvSpPr>
          <p:cNvPr id="8" name="object 2"/>
          <p:cNvSpPr txBox="1">
            <a:spLocks noGrp="1"/>
          </p:cNvSpPr>
          <p:nvPr>
            <p:ph type="title"/>
          </p:nvPr>
        </p:nvSpPr>
        <p:spPr>
          <a:xfrm>
            <a:off x="266701" y="105749"/>
            <a:ext cx="6856770" cy="755650"/>
          </a:xfrm>
        </p:spPr>
        <p:txBody>
          <a:bodyPr>
            <a:noAutofit/>
          </a:bodyPr>
          <a:lstStyle/>
          <a:p>
            <a:r>
              <a:rPr lang="en-GB" sz="3200" b="1" dirty="0">
                <a:latin typeface="Calibri" panose="020F0502020204030204" pitchFamily="34" charset="0"/>
                <a:cs typeface="Calibri" panose="020F0502020204030204" pitchFamily="34" charset="0"/>
              </a:rPr>
              <a:t>Draft Project Schedule</a:t>
            </a:r>
          </a:p>
        </p:txBody>
      </p:sp>
      <p:sp>
        <p:nvSpPr>
          <p:cNvPr id="4" name="object 2">
            <a:extLst>
              <a:ext uri="{FF2B5EF4-FFF2-40B4-BE49-F238E27FC236}">
                <a16:creationId xmlns:a16="http://schemas.microsoft.com/office/drawing/2014/main" id="{2BB844AE-4F12-4B66-9F53-0D8BE5753C83}"/>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2339850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2" y="198215"/>
            <a:ext cx="7521110" cy="531249"/>
          </a:xfrm>
        </p:spPr>
        <p:txBody>
          <a:bodyPr>
            <a:normAutofit/>
          </a:bodyPr>
          <a:lstStyle/>
          <a:p>
            <a:r>
              <a:rPr lang="en-GB" sz="3200" b="1" dirty="0">
                <a:latin typeface="Calibri" panose="020F0502020204030204" pitchFamily="34" charset="0"/>
                <a:cs typeface="Calibri" panose="020F0502020204030204" pitchFamily="34" charset="0"/>
              </a:rPr>
              <a:t>Other support required to SAMSUNG</a:t>
            </a:r>
          </a:p>
        </p:txBody>
      </p:sp>
      <p:sp>
        <p:nvSpPr>
          <p:cNvPr id="9" name="Content Placeholder 8"/>
          <p:cNvSpPr>
            <a:spLocks noGrp="1"/>
          </p:cNvSpPr>
          <p:nvPr>
            <p:ph idx="1"/>
          </p:nvPr>
        </p:nvSpPr>
        <p:spPr>
          <a:xfrm>
            <a:off x="266701" y="1073783"/>
            <a:ext cx="11590337" cy="4605449"/>
          </a:xfrm>
        </p:spPr>
        <p:txBody>
          <a:bodyPr>
            <a:normAutofit/>
          </a:bodyPr>
          <a:lstStyle/>
          <a:p>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48191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1" y="106319"/>
            <a:ext cx="11590337" cy="648594"/>
          </a:xfrm>
        </p:spPr>
        <p:txBody>
          <a:bodyPr>
            <a:normAutofit/>
          </a:bodyPr>
          <a:lstStyle/>
          <a:p>
            <a:pPr>
              <a:lnSpc>
                <a:spcPct val="100000"/>
              </a:lnSpc>
            </a:pPr>
            <a:r>
              <a:rPr lang="en-GB" sz="3200" b="1" dirty="0">
                <a:latin typeface="Calibri" panose="020F0502020204030204" pitchFamily="34" charset="0"/>
                <a:cs typeface="Calibri" panose="020F0502020204030204" pitchFamily="34" charset="0"/>
              </a:rPr>
              <a:t>Guidelines for Entry form</a:t>
            </a:r>
            <a:endParaRPr lang="en-GB" sz="18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02504"/>
            <a:ext cx="11590337" cy="5369430"/>
          </a:xfrm>
          <a:ln>
            <a:noFill/>
          </a:ln>
        </p:spPr>
        <p:txBody>
          <a:bodyPr>
            <a:noAutofit/>
          </a:bodyPr>
          <a:lstStyle/>
          <a:p>
            <a:pPr marL="342900" indent="-342900">
              <a:lnSpc>
                <a:spcPct val="100000"/>
              </a:lnSpc>
              <a:buFont typeface="Arial" panose="020B0604020202020204" pitchFamily="34" charset="0"/>
              <a:buChar char="•"/>
            </a:pPr>
            <a:r>
              <a:rPr lang="en-GB" sz="1500" b="1" dirty="0">
                <a:latin typeface="Calibri" panose="020F0502020204030204" pitchFamily="34" charset="0"/>
                <a:cs typeface="Calibri" panose="020F0502020204030204" pitchFamily="34" charset="0"/>
              </a:rPr>
              <a:t>Company Information: </a:t>
            </a:r>
            <a:r>
              <a:rPr lang="ja-JP" altLang="en-US" sz="1500" dirty="0">
                <a:latin typeface="Calibri" panose="020F0502020204030204" pitchFamily="34" charset="0"/>
                <a:cs typeface="Calibri" panose="020F0502020204030204" pitchFamily="34" charset="0"/>
              </a:rPr>
              <a:t>会社情報</a:t>
            </a:r>
            <a:r>
              <a:rPr lang="en-US" altLang="ja-JP" sz="1500" dirty="0">
                <a:latin typeface="Calibri" panose="020F0502020204030204" pitchFamily="34" charset="0"/>
                <a:cs typeface="Calibri" panose="020F0502020204030204" pitchFamily="34" charset="0"/>
              </a:rPr>
              <a:t>Slide</a:t>
            </a:r>
            <a:r>
              <a:rPr lang="ja-JP" altLang="en-US" sz="1500" dirty="0">
                <a:latin typeface="Calibri" panose="020F0502020204030204" pitchFamily="34" charset="0"/>
                <a:cs typeface="Calibri" panose="020F0502020204030204" pitchFamily="34" charset="0"/>
              </a:rPr>
              <a:t>お伺いする情報は全て記載して下さい。特にメールアドレスは、ご提案内容がピッチング段階に進むことが決まった場合に、弊社から連絡するために重要となります。</a:t>
            </a:r>
            <a:endParaRPr lang="en-GB" sz="15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en-GB" sz="1500" b="1" dirty="0">
                <a:latin typeface="Calibri" panose="020F0502020204030204" pitchFamily="34" charset="0"/>
                <a:cs typeface="Calibri" panose="020F0502020204030204" pitchFamily="34" charset="0"/>
              </a:rPr>
              <a:t>Company background info / Core technology and current use cases:</a:t>
            </a:r>
            <a:r>
              <a:rPr lang="en-GB" sz="1500" dirty="0">
                <a:latin typeface="Calibri" panose="020F0502020204030204" pitchFamily="34" charset="0"/>
                <a:cs typeface="Calibri" panose="020F0502020204030204" pitchFamily="34" charset="0"/>
              </a:rPr>
              <a:t> </a:t>
            </a:r>
            <a:r>
              <a:rPr lang="ja-JP" altLang="en-US" sz="1500" dirty="0">
                <a:latin typeface="Calibri" panose="020F0502020204030204" pitchFamily="34" charset="0"/>
                <a:cs typeface="Calibri" panose="020F0502020204030204" pitchFamily="34" charset="0"/>
              </a:rPr>
              <a:t>主要な専門技術スタッフがいるかどうかを示すとともに、会社の一般的な背景情報（会社の規模、能力、現在の製品など）を強調する事を推奨します。これらの情報は、審査員が企業の能力と技術開発について理解するのに役立ちます。必要な場合は</a:t>
            </a:r>
            <a:r>
              <a:rPr lang="en-US" altLang="ja-JP" sz="1500" dirty="0">
                <a:latin typeface="Calibri" panose="020F0502020204030204" pitchFamily="34" charset="0"/>
                <a:cs typeface="Calibri" panose="020F0502020204030204" pitchFamily="34" charset="0"/>
              </a:rPr>
              <a:t>Slide</a:t>
            </a:r>
            <a:r>
              <a:rPr lang="ja-JP" altLang="en-US" sz="1500" dirty="0">
                <a:latin typeface="Calibri" panose="020F0502020204030204" pitchFamily="34" charset="0"/>
                <a:cs typeface="Calibri" panose="020F0502020204030204" pitchFamily="34" charset="0"/>
              </a:rPr>
              <a:t>を追加して頂いて構いません。</a:t>
            </a:r>
            <a:endParaRPr lang="en-GB" sz="15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en-GB" sz="1500" b="1" dirty="0">
                <a:latin typeface="Calibri" panose="020F0502020204030204" pitchFamily="34" charset="0"/>
                <a:cs typeface="Calibri" panose="020F0502020204030204" pitchFamily="34" charset="0"/>
              </a:rPr>
              <a:t>Detailed Proposal for Samsung Mobile Advance(SMA): </a:t>
            </a:r>
            <a:r>
              <a:rPr lang="en-US" altLang="ja-JP" sz="1500" dirty="0">
                <a:latin typeface="Calibri" panose="020F0502020204030204" pitchFamily="34" charset="0"/>
                <a:cs typeface="Calibri" panose="020F0502020204030204" pitchFamily="34" charset="0"/>
              </a:rPr>
              <a:t>SMA</a:t>
            </a:r>
            <a:r>
              <a:rPr lang="ja-JP" altLang="en-US" sz="1500" dirty="0">
                <a:latin typeface="Calibri" panose="020F0502020204030204" pitchFamily="34" charset="0"/>
                <a:cs typeface="Calibri" panose="020F0502020204030204" pitchFamily="34" charset="0"/>
              </a:rPr>
              <a:t>を通じて</a:t>
            </a:r>
            <a:r>
              <a:rPr lang="en-US" altLang="ja-JP" sz="1500" dirty="0">
                <a:latin typeface="Calibri" panose="020F0502020204030204" pitchFamily="34" charset="0"/>
                <a:cs typeface="Calibri" panose="020F0502020204030204" pitchFamily="34" charset="0"/>
              </a:rPr>
              <a:t>Samsung</a:t>
            </a:r>
            <a:r>
              <a:rPr lang="ja-JP" altLang="en-US" sz="1500" dirty="0">
                <a:latin typeface="Calibri" panose="020F0502020204030204" pitchFamily="34" charset="0"/>
                <a:cs typeface="Calibri" panose="020F0502020204030204" pitchFamily="34" charset="0"/>
              </a:rPr>
              <a:t> </a:t>
            </a:r>
            <a:r>
              <a:rPr lang="en-US" altLang="ja-JP" sz="1500" dirty="0">
                <a:latin typeface="Calibri" panose="020F0502020204030204" pitchFamily="34" charset="0"/>
                <a:cs typeface="Calibri" panose="020F0502020204030204" pitchFamily="34" charset="0"/>
              </a:rPr>
              <a:t>Mobile</a:t>
            </a:r>
            <a:r>
              <a:rPr lang="ja-JP" altLang="en-US" sz="1500" dirty="0" err="1">
                <a:latin typeface="Calibri" panose="020F0502020204030204" pitchFamily="34" charset="0"/>
                <a:cs typeface="Calibri" panose="020F0502020204030204" pitchFamily="34" charset="0"/>
              </a:rPr>
              <a:t>に提</a:t>
            </a:r>
            <a:r>
              <a:rPr lang="ja-JP" altLang="en-US" sz="1500" dirty="0">
                <a:latin typeface="Calibri" panose="020F0502020204030204" pitchFamily="34" charset="0"/>
                <a:cs typeface="Calibri" panose="020F0502020204030204" pitchFamily="34" charset="0"/>
              </a:rPr>
              <a:t>供する予定の概念実証について</a:t>
            </a:r>
            <a:r>
              <a:rPr lang="ja-JP" altLang="en-US" sz="1500" u="sng" dirty="0">
                <a:latin typeface="Calibri" panose="020F0502020204030204" pitchFamily="34" charset="0"/>
                <a:cs typeface="Calibri" panose="020F0502020204030204" pitchFamily="34" charset="0"/>
              </a:rPr>
              <a:t>詳しく</a:t>
            </a:r>
            <a:r>
              <a:rPr lang="ja-JP" altLang="en-US" sz="1500" dirty="0">
                <a:latin typeface="Calibri" panose="020F0502020204030204" pitchFamily="34" charset="0"/>
                <a:cs typeface="Calibri" panose="020F0502020204030204" pitchFamily="34" charset="0"/>
              </a:rPr>
              <a:t>説明して下さい。これは</a:t>
            </a:r>
            <a:r>
              <a:rPr lang="en-US" altLang="ja-JP" sz="1500" dirty="0">
                <a:latin typeface="Calibri" panose="020F0502020204030204" pitchFamily="34" charset="0"/>
                <a:cs typeface="Calibri" panose="020F0502020204030204" pitchFamily="34" charset="0"/>
              </a:rPr>
              <a:t>6</a:t>
            </a:r>
            <a:r>
              <a:rPr lang="ja-JP" altLang="en-US" sz="1500" dirty="0">
                <a:latin typeface="Calibri" panose="020F0502020204030204" pitchFamily="34" charset="0"/>
                <a:cs typeface="Calibri" panose="020F0502020204030204" pitchFamily="34" charset="0"/>
              </a:rPr>
              <a:t>ヶ月の資金提供プロジェクトの終了時に、弊社の評価のために提供される内容を正確に把握するのが目的です。また、この実装によって</a:t>
            </a:r>
            <a:r>
              <a:rPr lang="en-US" altLang="ja-JP" sz="1500" dirty="0">
                <a:latin typeface="Calibri" panose="020F0502020204030204" pitchFamily="34" charset="0"/>
                <a:cs typeface="Calibri" panose="020F0502020204030204" pitchFamily="34" charset="0"/>
              </a:rPr>
              <a:t>Samsung Mobile</a:t>
            </a:r>
            <a:r>
              <a:rPr lang="ja-JP" altLang="en-US" sz="1500" dirty="0">
                <a:latin typeface="Calibri" panose="020F0502020204030204" pitchFamily="34" charset="0"/>
                <a:cs typeface="Calibri" panose="020F0502020204030204" pitchFamily="34" charset="0"/>
              </a:rPr>
              <a:t>にもたらされる可能性のある利益についても記述して下さい。 必要な場合は</a:t>
            </a:r>
            <a:r>
              <a:rPr lang="en-US" altLang="ja-JP" sz="1500" dirty="0">
                <a:latin typeface="Calibri" panose="020F0502020204030204" pitchFamily="34" charset="0"/>
                <a:cs typeface="Calibri" panose="020F0502020204030204" pitchFamily="34" charset="0"/>
              </a:rPr>
              <a:t>Slide</a:t>
            </a:r>
            <a:r>
              <a:rPr lang="ja-JP" altLang="en-US" sz="1500" dirty="0">
                <a:latin typeface="Calibri" panose="020F0502020204030204" pitchFamily="34" charset="0"/>
                <a:cs typeface="Calibri" panose="020F0502020204030204" pitchFamily="34" charset="0"/>
              </a:rPr>
              <a:t>を追加して頂いて構いません。</a:t>
            </a:r>
            <a:endParaRPr lang="en-US" altLang="ja-JP" sz="1500" dirty="0">
              <a:latin typeface="Calibri" panose="020F0502020204030204" pitchFamily="34" charset="0"/>
              <a:cs typeface="Calibri" panose="020F0502020204030204" pitchFamily="34" charset="0"/>
            </a:endParaRPr>
          </a:p>
          <a:p>
            <a:pPr indent="536575">
              <a:lnSpc>
                <a:spcPct val="100000"/>
              </a:lnSpc>
            </a:pPr>
            <a:r>
              <a:rPr lang="ja-JP" altLang="en-US" sz="1500" b="1" dirty="0">
                <a:solidFill>
                  <a:srgbClr val="0000FF"/>
                </a:solidFill>
                <a:latin typeface="Calibri" panose="020F0502020204030204" pitchFamily="34" charset="0"/>
                <a:cs typeface="Calibri" panose="020F0502020204030204" pitchFamily="34" charset="0"/>
              </a:rPr>
              <a:t>注：審査員は</a:t>
            </a:r>
            <a:r>
              <a:rPr lang="en-US" altLang="ja-JP" sz="1500" b="1" dirty="0" err="1">
                <a:solidFill>
                  <a:srgbClr val="0000FF"/>
                </a:solidFill>
                <a:latin typeface="Calibri" panose="020F0502020204030204" pitchFamily="34" charset="0"/>
                <a:cs typeface="Calibri" panose="020F0502020204030204" pitchFamily="34" charset="0"/>
              </a:rPr>
              <a:t>PoC</a:t>
            </a:r>
            <a:r>
              <a:rPr lang="ja-JP" altLang="en-US" sz="1500" b="1" dirty="0">
                <a:solidFill>
                  <a:srgbClr val="0000FF"/>
                </a:solidFill>
                <a:latin typeface="Calibri" panose="020F0502020204030204" pitchFamily="34" charset="0"/>
                <a:cs typeface="Calibri" panose="020F0502020204030204" pitchFamily="34" charset="0"/>
              </a:rPr>
              <a:t>の明確な説明を求めているため、このセクションは最も重要です。</a:t>
            </a:r>
            <a:endParaRPr lang="en-US" altLang="ja-JP" sz="1500" b="1" dirty="0">
              <a:solidFill>
                <a:srgbClr val="0000FF"/>
              </a:solidFill>
              <a:latin typeface="Calibri" panose="020F0502020204030204" pitchFamily="34" charset="0"/>
              <a:cs typeface="Calibri" panose="020F0502020204030204" pitchFamily="34" charset="0"/>
            </a:endParaRPr>
          </a:p>
          <a:p>
            <a:pPr indent="536575">
              <a:lnSpc>
                <a:spcPct val="100000"/>
              </a:lnSpc>
            </a:pPr>
            <a:endParaRPr lang="en-US" altLang="ja-JP" sz="300" b="1" dirty="0">
              <a:solidFill>
                <a:srgbClr val="0000FF"/>
              </a:solidFill>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en-GB" sz="1500" b="1" dirty="0">
                <a:latin typeface="Calibri" panose="020F0502020204030204" pitchFamily="34" charset="0"/>
                <a:cs typeface="Calibri" panose="020F0502020204030204" pitchFamily="34" charset="0"/>
              </a:rPr>
              <a:t>Draft Project Schedule: </a:t>
            </a:r>
            <a:r>
              <a:rPr lang="en-US" altLang="ja-JP" sz="1500" dirty="0">
                <a:latin typeface="Calibri" panose="020F0502020204030204" pitchFamily="34" charset="0"/>
                <a:cs typeface="Calibri" panose="020F0502020204030204" pitchFamily="34" charset="0"/>
              </a:rPr>
              <a:t>6</a:t>
            </a:r>
            <a:r>
              <a:rPr lang="ja-JP" altLang="en-US" sz="1500" dirty="0">
                <a:latin typeface="Calibri" panose="020F0502020204030204" pitchFamily="34" charset="0"/>
                <a:cs typeface="Calibri" panose="020F0502020204030204" pitchFamily="34" charset="0"/>
              </a:rPr>
              <a:t>ヶ月間のプロジェクト期間中のマイルストーンと期待される成果物について記載して下さい。成功したプロジェクトの例では、</a:t>
            </a:r>
            <a:r>
              <a:rPr lang="en-US" altLang="ja-JP" sz="1500" dirty="0">
                <a:latin typeface="Calibri" panose="020F0502020204030204" pitchFamily="34" charset="0"/>
                <a:cs typeface="Calibri" panose="020F0502020204030204" pitchFamily="34" charset="0"/>
              </a:rPr>
              <a:t>6</a:t>
            </a:r>
            <a:r>
              <a:rPr lang="ja-JP" altLang="en-US" sz="1500" dirty="0">
                <a:latin typeface="Calibri" panose="020F0502020204030204" pitchFamily="34" charset="0"/>
                <a:cs typeface="Calibri" panose="020F0502020204030204" pitchFamily="34" charset="0"/>
              </a:rPr>
              <a:t>ヶ月間で</a:t>
            </a:r>
            <a:r>
              <a:rPr lang="en-US" altLang="ja-JP" sz="1500" dirty="0">
                <a:latin typeface="Calibri" panose="020F0502020204030204" pitchFamily="34" charset="0"/>
                <a:cs typeface="Calibri" panose="020F0502020204030204" pitchFamily="34" charset="0"/>
              </a:rPr>
              <a:t>2</a:t>
            </a:r>
            <a:r>
              <a:rPr lang="ja-JP" altLang="en-US" sz="1500" dirty="0">
                <a:latin typeface="Calibri" panose="020F0502020204030204" pitchFamily="34" charset="0"/>
                <a:cs typeface="Calibri" panose="020F0502020204030204" pitchFamily="34" charset="0"/>
              </a:rPr>
              <a:t>～</a:t>
            </a:r>
            <a:r>
              <a:rPr lang="en-US" altLang="ja-JP" sz="1500" dirty="0">
                <a:latin typeface="Calibri" panose="020F0502020204030204" pitchFamily="34" charset="0"/>
                <a:cs typeface="Calibri" panose="020F0502020204030204" pitchFamily="34" charset="0"/>
              </a:rPr>
              <a:t>4</a:t>
            </a:r>
            <a:r>
              <a:rPr lang="ja-JP" altLang="en-US" sz="1500" dirty="0" err="1">
                <a:latin typeface="Calibri" panose="020F0502020204030204" pitchFamily="34" charset="0"/>
                <a:cs typeface="Calibri" panose="020F0502020204030204" pitchFamily="34" charset="0"/>
              </a:rPr>
              <a:t>つの</a:t>
            </a:r>
            <a:r>
              <a:rPr lang="ja-JP" altLang="en-US" sz="1500" dirty="0">
                <a:latin typeface="Calibri" panose="020F0502020204030204" pitchFamily="34" charset="0"/>
                <a:cs typeface="Calibri" panose="020F0502020204030204" pitchFamily="34" charset="0"/>
              </a:rPr>
              <a:t>マイルストーンを設定し、各ステージの成果物のステータスが明確に定義され、サムスン向けに短い進捗報告書を作成しています。一般的に良い提案では、良く考えられた計画と賢明なマイルストーンを設定しています。</a:t>
            </a:r>
            <a:endParaRPr lang="en-US" altLang="ja-JP" sz="1500" dirty="0">
              <a:latin typeface="Calibri" panose="020F0502020204030204" pitchFamily="34" charset="0"/>
              <a:cs typeface="Calibri" panose="020F0502020204030204" pitchFamily="34" charset="0"/>
            </a:endParaRPr>
          </a:p>
          <a:p>
            <a:pPr>
              <a:lnSpc>
                <a:spcPct val="100000"/>
              </a:lnSpc>
            </a:pPr>
            <a:br>
              <a:rPr lang="en-GB" sz="1500" dirty="0">
                <a:latin typeface="Calibri" panose="020F0502020204030204" pitchFamily="34" charset="0"/>
                <a:cs typeface="Calibri" panose="020F0502020204030204" pitchFamily="34" charset="0"/>
              </a:rPr>
            </a:br>
            <a:r>
              <a:rPr lang="ja-JP" altLang="en-US" sz="1500" b="1" dirty="0">
                <a:solidFill>
                  <a:srgbClr val="FF0000"/>
                </a:solidFill>
                <a:latin typeface="Calibri" panose="020F0502020204030204" pitchFamily="34" charset="0"/>
                <a:cs typeface="Calibri" panose="020F0502020204030204" pitchFamily="34" charset="0"/>
              </a:rPr>
              <a:t>重要な注意事項：</a:t>
            </a:r>
            <a:r>
              <a:rPr lang="ja-JP" altLang="en-US" sz="1500" dirty="0">
                <a:latin typeface="Calibri" panose="020F0502020204030204" pitchFamily="34" charset="0"/>
                <a:cs typeface="Calibri" panose="020F0502020204030204" pitchFamily="34" charset="0"/>
              </a:rPr>
              <a:t>プロジェクト期間中（マイルストーン</a:t>
            </a:r>
            <a:r>
              <a:rPr lang="en-US" altLang="ja-JP" sz="1500" dirty="0">
                <a:latin typeface="Calibri" panose="020F0502020204030204" pitchFamily="34" charset="0"/>
                <a:cs typeface="Calibri" panose="020F0502020204030204" pitchFamily="34" charset="0"/>
              </a:rPr>
              <a:t>1</a:t>
            </a:r>
            <a:r>
              <a:rPr lang="ja-JP" altLang="en-US" sz="1500" dirty="0">
                <a:latin typeface="Calibri" panose="020F0502020204030204" pitchFamily="34" charset="0"/>
                <a:cs typeface="Calibri" panose="020F0502020204030204" pitchFamily="34" charset="0"/>
              </a:rPr>
              <a:t>まで）の作業は、決して「フィージビリティ」や「サムスンの要件の理解」であってはなりません。</a:t>
            </a:r>
          </a:p>
          <a:p>
            <a:pPr marL="571500" lvl="1" indent="-342900">
              <a:lnSpc>
                <a:spcPct val="100000"/>
              </a:lnSpc>
              <a:buFont typeface="Meiryo UI" panose="020B0604030504040204" pitchFamily="50" charset="-128"/>
              <a:buChar char="-"/>
            </a:pPr>
            <a:r>
              <a:rPr lang="ja-JP" altLang="en-US" sz="1500" dirty="0">
                <a:latin typeface="Calibri" panose="020F0502020204030204" pitchFamily="34" charset="0"/>
                <a:ea typeface="+mn-ea"/>
                <a:cs typeface="Calibri" panose="020F0502020204030204" pitchFamily="34" charset="0"/>
              </a:rPr>
              <a:t>これらは全て、プロジェクトの契約締結前に合意される必要があります。プロジェクトの内容や成果物が不明確な場合は、契約の締結は困難なものとご理解頂きたく思います。</a:t>
            </a:r>
            <a:endParaRPr lang="en-GB" sz="15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endParaRPr lang="en-GB" sz="15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pPr>
            <a:r>
              <a:rPr lang="ja-JP" altLang="en-US" sz="1500" dirty="0">
                <a:latin typeface="Calibri" panose="020F0502020204030204" pitchFamily="34" charset="0"/>
                <a:cs typeface="Calibri" panose="020F0502020204030204" pitchFamily="34" charset="0"/>
              </a:rPr>
              <a:t>尚、</a:t>
            </a:r>
            <a:r>
              <a:rPr lang="en-US" altLang="ja-JP" sz="1500" dirty="0">
                <a:latin typeface="Calibri" panose="020F0502020204030204" pitchFamily="34" charset="0"/>
                <a:cs typeface="Calibri" panose="020F0502020204030204" pitchFamily="34" charset="0"/>
              </a:rPr>
              <a:t>SMA</a:t>
            </a:r>
            <a:r>
              <a:rPr lang="ja-JP" altLang="en-US" sz="1500" dirty="0">
                <a:latin typeface="Calibri" panose="020F0502020204030204" pitchFamily="34" charset="0"/>
                <a:cs typeface="Calibri" panose="020F0502020204030204" pitchFamily="34" charset="0"/>
              </a:rPr>
              <a:t>に応募の際は、本スライドは削除してください。</a:t>
            </a:r>
            <a:endParaRPr lang="en-GB"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1411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1" y="106319"/>
            <a:ext cx="11590337" cy="648594"/>
          </a:xfrm>
        </p:spPr>
        <p:txBody>
          <a:bodyPr>
            <a:normAutofit/>
          </a:bodyPr>
          <a:lstStyle/>
          <a:p>
            <a:pPr>
              <a:lnSpc>
                <a:spcPct val="100000"/>
              </a:lnSpc>
            </a:pPr>
            <a:r>
              <a:rPr lang="en-GB" sz="3200" b="1" dirty="0">
                <a:latin typeface="Calibri" panose="020F0502020204030204" pitchFamily="34" charset="0"/>
                <a:cs typeface="Calibri" panose="020F0502020204030204" pitchFamily="34" charset="0"/>
              </a:rPr>
              <a:t>Guidelines for Entry form</a:t>
            </a:r>
            <a:endParaRPr lang="en-GB" sz="18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82514"/>
            <a:ext cx="11590337" cy="5369430"/>
          </a:xfrm>
          <a:ln>
            <a:noFill/>
          </a:ln>
        </p:spPr>
        <p:txBody>
          <a:bodyPr>
            <a:noAutofit/>
          </a:bodyPr>
          <a:lstStyle/>
          <a:p>
            <a:pPr marL="342900" indent="-342900">
              <a:buFont typeface="Arial" panose="020B0604020202020204" pitchFamily="34" charset="0"/>
              <a:buChar char="•"/>
            </a:pPr>
            <a:r>
              <a:rPr lang="en-GB" sz="1500" b="1" dirty="0">
                <a:latin typeface="Calibri" panose="020F0502020204030204" pitchFamily="34" charset="0"/>
                <a:cs typeface="Calibri" panose="020F0502020204030204" pitchFamily="34" charset="0"/>
              </a:rPr>
              <a:t>Company Information: </a:t>
            </a:r>
            <a:r>
              <a:rPr lang="en-GB" sz="1500" dirty="0">
                <a:latin typeface="Calibri" panose="020F0502020204030204" pitchFamily="34" charset="0"/>
                <a:cs typeface="Calibri" panose="020F0502020204030204" pitchFamily="34" charset="0"/>
              </a:rPr>
              <a:t>Please include all information we ask for on the Company information page. An email address is especially important so that we may contact you if your proposal is selected to proceed to the pitching stage.</a:t>
            </a:r>
          </a:p>
          <a:p>
            <a:pPr marL="342900" indent="-342900">
              <a:buFont typeface="Arial" panose="020B0604020202020204" pitchFamily="34" charset="0"/>
              <a:buChar char="•"/>
            </a:pPr>
            <a:r>
              <a:rPr lang="en-GB" sz="1500" b="1" dirty="0">
                <a:latin typeface="Calibri" panose="020F0502020204030204" pitchFamily="34" charset="0"/>
                <a:cs typeface="Calibri" panose="020F0502020204030204" pitchFamily="34" charset="0"/>
              </a:rPr>
              <a:t>Company background info / Core technology and current use cases:</a:t>
            </a:r>
            <a:r>
              <a:rPr lang="en-GB" sz="1500" dirty="0">
                <a:latin typeface="Calibri" panose="020F0502020204030204" pitchFamily="34" charset="0"/>
                <a:cs typeface="Calibri" panose="020F0502020204030204" pitchFamily="34" charset="0"/>
              </a:rPr>
              <a:t>  It is good to show if you have key specialist technical staff and to also highlight general background information for your company (such as company size, capability, current products). All of this info can aid our judges to get an understanding of the company capability and technology developments, if you need to use more than the two pages in the outline please feel free to do so.</a:t>
            </a:r>
          </a:p>
          <a:p>
            <a:pPr marL="342900" indent="-342900">
              <a:buFont typeface="Arial" panose="020B0604020202020204" pitchFamily="34" charset="0"/>
              <a:buChar char="•"/>
            </a:pPr>
            <a:r>
              <a:rPr lang="en-GB" sz="1500" b="1" dirty="0">
                <a:latin typeface="Calibri" panose="020F0502020204030204" pitchFamily="34" charset="0"/>
                <a:cs typeface="Calibri" panose="020F0502020204030204" pitchFamily="34" charset="0"/>
              </a:rPr>
              <a:t>Detailed Proposal for Samsung Mobile Advance(SMA): </a:t>
            </a:r>
            <a:r>
              <a:rPr lang="en-GB" sz="1500" dirty="0">
                <a:latin typeface="Calibri" panose="020F0502020204030204" pitchFamily="34" charset="0"/>
                <a:cs typeface="Calibri" panose="020F0502020204030204" pitchFamily="34" charset="0"/>
              </a:rPr>
              <a:t>Please describe </a:t>
            </a:r>
            <a:r>
              <a:rPr lang="en-GB" sz="1500" u="sng" dirty="0">
                <a:latin typeface="Calibri" panose="020F0502020204030204" pitchFamily="34" charset="0"/>
                <a:cs typeface="Calibri" panose="020F0502020204030204" pitchFamily="34" charset="0"/>
              </a:rPr>
              <a:t>in detail</a:t>
            </a:r>
            <a:r>
              <a:rPr lang="en-GB" sz="1500" dirty="0">
                <a:latin typeface="Calibri" panose="020F0502020204030204" pitchFamily="34" charset="0"/>
                <a:cs typeface="Calibri" panose="020F0502020204030204" pitchFamily="34" charset="0"/>
              </a:rPr>
              <a:t> the proof of concept you plan to deliver for Samsung mobile through SMA, it should be clear from the description exactly what the </a:t>
            </a:r>
            <a:r>
              <a:rPr lang="en-GB" sz="1500" dirty="0" err="1">
                <a:latin typeface="Calibri" panose="020F0502020204030204" pitchFamily="34" charset="0"/>
                <a:cs typeface="Calibri" panose="020F0502020204030204" pitchFamily="34" charset="0"/>
              </a:rPr>
              <a:t>PoC</a:t>
            </a:r>
            <a:r>
              <a:rPr lang="en-GB" sz="1500" dirty="0">
                <a:latin typeface="Calibri" panose="020F0502020204030204" pitchFamily="34" charset="0"/>
                <a:cs typeface="Calibri" panose="020F0502020204030204" pitchFamily="34" charset="0"/>
              </a:rPr>
              <a:t> project will deliver for our evaluation at the end of the 6 month funded project. You should also describe the possible benefit for Samsung mobile of this implementation.  Again you can use more than a single page to describe this. </a:t>
            </a:r>
            <a:br>
              <a:rPr lang="en-GB" sz="1500" dirty="0">
                <a:latin typeface="Calibri" panose="020F0502020204030204" pitchFamily="34" charset="0"/>
                <a:cs typeface="Calibri" panose="020F0502020204030204" pitchFamily="34" charset="0"/>
              </a:rPr>
            </a:br>
            <a:r>
              <a:rPr lang="en-GB" sz="1500" b="1" i="1" dirty="0">
                <a:solidFill>
                  <a:srgbClr val="0000FF"/>
                </a:solidFill>
                <a:latin typeface="Calibri" panose="020F0502020204030204" pitchFamily="34" charset="0"/>
                <a:cs typeface="Calibri" panose="020F0502020204030204" pitchFamily="34" charset="0"/>
              </a:rPr>
              <a:t>NOTE:</a:t>
            </a:r>
            <a:r>
              <a:rPr lang="en-GB" sz="1500" i="1" dirty="0">
                <a:latin typeface="Calibri" panose="020F0502020204030204" pitchFamily="34" charset="0"/>
                <a:cs typeface="Calibri" panose="020F0502020204030204" pitchFamily="34" charset="0"/>
              </a:rPr>
              <a:t> </a:t>
            </a:r>
            <a:r>
              <a:rPr lang="en-GB" sz="1500" i="1" dirty="0">
                <a:solidFill>
                  <a:srgbClr val="0000FF"/>
                </a:solidFill>
                <a:latin typeface="Calibri" panose="020F0502020204030204" pitchFamily="34" charset="0"/>
                <a:cs typeface="Calibri" panose="020F0502020204030204" pitchFamily="34" charset="0"/>
              </a:rPr>
              <a:t>Since our judges are looking for a clear description of the </a:t>
            </a:r>
            <a:r>
              <a:rPr lang="en-GB" sz="1500" i="1" dirty="0" err="1">
                <a:solidFill>
                  <a:srgbClr val="0000FF"/>
                </a:solidFill>
                <a:latin typeface="Calibri" panose="020F0502020204030204" pitchFamily="34" charset="0"/>
                <a:cs typeface="Calibri" panose="020F0502020204030204" pitchFamily="34" charset="0"/>
              </a:rPr>
              <a:t>PoC</a:t>
            </a:r>
            <a:r>
              <a:rPr lang="en-GB" sz="1500" i="1" dirty="0">
                <a:solidFill>
                  <a:srgbClr val="0000FF"/>
                </a:solidFill>
                <a:latin typeface="Calibri" panose="020F0502020204030204" pitchFamily="34" charset="0"/>
                <a:cs typeface="Calibri" panose="020F0502020204030204" pitchFamily="34" charset="0"/>
              </a:rPr>
              <a:t> this is the most important section.</a:t>
            </a:r>
          </a:p>
          <a:p>
            <a:pPr marL="342900" indent="-342900">
              <a:buFont typeface="Arial" panose="020B0604020202020204" pitchFamily="34" charset="0"/>
              <a:buChar char="•"/>
            </a:pPr>
            <a:r>
              <a:rPr lang="en-GB" sz="1500" b="1" dirty="0">
                <a:latin typeface="Calibri" panose="020F0502020204030204" pitchFamily="34" charset="0"/>
                <a:cs typeface="Calibri" panose="020F0502020204030204" pitchFamily="34" charset="0"/>
              </a:rPr>
              <a:t>Draft Project Schedule: </a:t>
            </a:r>
            <a:r>
              <a:rPr lang="en-GB" sz="1500" dirty="0">
                <a:latin typeface="Calibri" panose="020F0502020204030204" pitchFamily="34" charset="0"/>
                <a:cs typeface="Calibri" panose="020F0502020204030204" pitchFamily="34" charset="0"/>
              </a:rPr>
              <a:t>Please describe the Milestones and expected deliverables during the 6 month project duration. We have found the most successful funded projects use 2-4 Milestones over 6 months and at each stage the deliverable status is clearly defined and the company prepares a short progress report for Samsung. The better proposals we receive generally have well thought plans and sensible milestones</a:t>
            </a:r>
            <a:br>
              <a:rPr lang="en-GB" sz="1500" dirty="0">
                <a:latin typeface="Calibri" panose="020F0502020204030204" pitchFamily="34" charset="0"/>
                <a:cs typeface="Calibri" panose="020F0502020204030204" pitchFamily="34" charset="0"/>
              </a:rPr>
            </a:br>
            <a:br>
              <a:rPr lang="en-GB" sz="1500" dirty="0">
                <a:latin typeface="Calibri" panose="020F0502020204030204" pitchFamily="34" charset="0"/>
                <a:cs typeface="Calibri" panose="020F0502020204030204" pitchFamily="34" charset="0"/>
              </a:rPr>
            </a:br>
            <a:r>
              <a:rPr lang="en-GB" sz="1500" b="1" i="1" dirty="0">
                <a:solidFill>
                  <a:srgbClr val="FF0000"/>
                </a:solidFill>
                <a:latin typeface="Calibri" panose="020F0502020204030204" pitchFamily="34" charset="0"/>
                <a:cs typeface="Calibri" panose="020F0502020204030204" pitchFamily="34" charset="0"/>
              </a:rPr>
              <a:t>IMPORTANT NOTE:</a:t>
            </a:r>
            <a:r>
              <a:rPr lang="en-GB" sz="1500" i="1" dirty="0">
                <a:latin typeface="Calibri" panose="020F0502020204030204" pitchFamily="34" charset="0"/>
                <a:cs typeface="Calibri" panose="020F0502020204030204" pitchFamily="34" charset="0"/>
              </a:rPr>
              <a:t> Work during the project (leading up to Milestone 1) </a:t>
            </a:r>
            <a:r>
              <a:rPr lang="en-GB" sz="1500" i="1" dirty="0">
                <a:solidFill>
                  <a:srgbClr val="FF0000"/>
                </a:solidFill>
                <a:latin typeface="Calibri" panose="020F0502020204030204" pitchFamily="34" charset="0"/>
                <a:cs typeface="Calibri" panose="020F0502020204030204" pitchFamily="34" charset="0"/>
              </a:rPr>
              <a:t>should never be </a:t>
            </a:r>
            <a:r>
              <a:rPr lang="en-GB" sz="1500" i="1" dirty="0">
                <a:latin typeface="Calibri" panose="020F0502020204030204" pitchFamily="34" charset="0"/>
                <a:cs typeface="Calibri" panose="020F0502020204030204" pitchFamily="34" charset="0"/>
              </a:rPr>
              <a:t>about “feasibility” or “understanding Samsung requirements” – all of this would need to be agreed </a:t>
            </a:r>
            <a:r>
              <a:rPr lang="en-GB" sz="1500" i="1" u="sng" dirty="0">
                <a:latin typeface="Calibri" panose="020F0502020204030204" pitchFamily="34" charset="0"/>
                <a:cs typeface="Calibri" panose="020F0502020204030204" pitchFamily="34" charset="0"/>
              </a:rPr>
              <a:t>prior</a:t>
            </a:r>
            <a:r>
              <a:rPr lang="en-GB" sz="1500" i="1" dirty="0">
                <a:latin typeface="Calibri" panose="020F0502020204030204" pitchFamily="34" charset="0"/>
                <a:cs typeface="Calibri" panose="020F0502020204030204" pitchFamily="34" charset="0"/>
              </a:rPr>
              <a:t> to signing a contract - we would be very unlikely to agree to enter into an SMA contract with a company if it was at all unclear what the contract is for and what project will deliver. </a:t>
            </a:r>
          </a:p>
          <a:p>
            <a:pPr marL="342900" indent="-342900">
              <a:buFont typeface="Arial" panose="020B0604020202020204" pitchFamily="34" charset="0"/>
              <a:buChar char="•"/>
            </a:pPr>
            <a:r>
              <a:rPr lang="en-GB" sz="1500" dirty="0">
                <a:latin typeface="Calibri" panose="020F0502020204030204" pitchFamily="34" charset="0"/>
                <a:cs typeface="Calibri" panose="020F0502020204030204" pitchFamily="34" charset="0"/>
              </a:rPr>
              <a:t>Please delete this slide when you apply for </a:t>
            </a:r>
            <a:r>
              <a:rPr lang="en-US" sz="1500" dirty="0">
                <a:latin typeface="Calibri" panose="020F0502020204030204" pitchFamily="34" charset="0"/>
                <a:cs typeface="Calibri" panose="020F0502020204030204" pitchFamily="34" charset="0"/>
              </a:rPr>
              <a:t>SMA.</a:t>
            </a:r>
            <a:r>
              <a:rPr lang="en-GB" sz="15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372678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Calibri" panose="020F0502020204030204" pitchFamily="34" charset="0"/>
                <a:cs typeface="Calibri" panose="020F0502020204030204" pitchFamily="34" charset="0"/>
              </a:rPr>
              <a:t>Company Information</a:t>
            </a:r>
          </a:p>
        </p:txBody>
      </p:sp>
      <p:sp>
        <p:nvSpPr>
          <p:cNvPr id="9" name="Content Placeholder 8"/>
          <p:cNvSpPr>
            <a:spLocks noGrp="1"/>
          </p:cNvSpPr>
          <p:nvPr>
            <p:ph idx="1"/>
          </p:nvPr>
        </p:nvSpPr>
        <p:spPr>
          <a:xfrm>
            <a:off x="266701" y="1073783"/>
            <a:ext cx="11590337" cy="4816943"/>
          </a:xfrm>
        </p:spPr>
        <p:txBody>
          <a:bodyPr>
            <a:normAutofit/>
          </a:bodyPr>
          <a:lstStyle/>
          <a:p>
            <a:r>
              <a:rPr lang="en-GB" sz="2000" dirty="0">
                <a:latin typeface="Calibri" panose="020F0502020204030204" pitchFamily="34" charset="0"/>
                <a:cs typeface="Calibri" panose="020F0502020204030204" pitchFamily="34" charset="0"/>
              </a:rPr>
              <a:t>Company name: </a:t>
            </a:r>
          </a:p>
          <a:p>
            <a:r>
              <a:rPr lang="en-GB" sz="2000" dirty="0">
                <a:latin typeface="Calibri" panose="020F0502020204030204" pitchFamily="34" charset="0"/>
                <a:cs typeface="Calibri" panose="020F0502020204030204" pitchFamily="34" charset="0"/>
              </a:rPr>
              <a:t>Company registered number:</a:t>
            </a:r>
          </a:p>
          <a:p>
            <a:r>
              <a:rPr lang="en-GB" sz="2000" dirty="0">
                <a:latin typeface="Calibri" panose="020F0502020204030204" pitchFamily="34" charset="0"/>
                <a:cs typeface="Calibri" panose="020F0502020204030204" pitchFamily="34" charset="0"/>
              </a:rPr>
              <a:t>Location:</a:t>
            </a:r>
          </a:p>
          <a:p>
            <a:r>
              <a:rPr lang="en-GB" sz="2000" dirty="0">
                <a:latin typeface="Calibri" panose="020F0502020204030204" pitchFamily="34" charset="0"/>
                <a:cs typeface="Calibri" panose="020F0502020204030204" pitchFamily="34" charset="0"/>
              </a:rPr>
              <a:t>CEO:</a:t>
            </a:r>
          </a:p>
          <a:p>
            <a:r>
              <a:rPr lang="en-GB" sz="2000" dirty="0">
                <a:latin typeface="Calibri" panose="020F0502020204030204" pitchFamily="34" charset="0"/>
                <a:cs typeface="Calibri" panose="020F0502020204030204" pitchFamily="34" charset="0"/>
              </a:rPr>
              <a:t>Year established:</a:t>
            </a:r>
          </a:p>
          <a:p>
            <a:r>
              <a:rPr lang="en-GB" sz="2000" dirty="0">
                <a:latin typeface="Calibri" panose="020F0502020204030204" pitchFamily="34" charset="0"/>
                <a:cs typeface="Calibri" panose="020F0502020204030204" pitchFamily="34" charset="0"/>
              </a:rPr>
              <a:t>Number of employees:</a:t>
            </a:r>
          </a:p>
          <a:p>
            <a:r>
              <a:rPr lang="en-GB" sz="2000" dirty="0">
                <a:latin typeface="Calibri" panose="020F0502020204030204" pitchFamily="34" charset="0"/>
                <a:cs typeface="Calibri" panose="020F0502020204030204" pitchFamily="34" charset="0"/>
              </a:rPr>
              <a:t>Contact email:</a:t>
            </a:r>
          </a:p>
          <a:p>
            <a:r>
              <a:rPr lang="en-GB" sz="2000" dirty="0">
                <a:latin typeface="Calibri" panose="020F0502020204030204" pitchFamily="34" charset="0"/>
                <a:cs typeface="Calibri" panose="020F0502020204030204" pitchFamily="34" charset="0"/>
              </a:rPr>
              <a:t>Contact phone number:</a:t>
            </a:r>
          </a:p>
          <a:p>
            <a:endParaRPr lang="en-GB" sz="2000" dirty="0">
              <a:latin typeface="Calibri" panose="020F0502020204030204" pitchFamily="34" charset="0"/>
              <a:cs typeface="Calibri" panose="020F0502020204030204" pitchFamily="34" charset="0"/>
            </a:endParaRPr>
          </a:p>
        </p:txBody>
      </p:sp>
      <p:sp>
        <p:nvSpPr>
          <p:cNvPr id="4" name="object 2">
            <a:extLst>
              <a:ext uri="{FF2B5EF4-FFF2-40B4-BE49-F238E27FC236}">
                <a16:creationId xmlns:a16="http://schemas.microsoft.com/office/drawing/2014/main" id="{5DBAEAFE-D689-4A5E-B06F-B52CDAA2D185}"/>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1335346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a:bodyPr>
          <a:lstStyle/>
          <a:p>
            <a:r>
              <a:rPr lang="en-GB" sz="3200" b="1" dirty="0">
                <a:latin typeface="Calibri" panose="020F0502020204030204" pitchFamily="34" charset="0"/>
                <a:cs typeface="Calibri" panose="020F0502020204030204" pitchFamily="34" charset="0"/>
              </a:rPr>
              <a:t>Company Background</a:t>
            </a:r>
          </a:p>
        </p:txBody>
      </p:sp>
      <p:sp>
        <p:nvSpPr>
          <p:cNvPr id="5" name="object 2">
            <a:extLst>
              <a:ext uri="{FF2B5EF4-FFF2-40B4-BE49-F238E27FC236}">
                <a16:creationId xmlns:a16="http://schemas.microsoft.com/office/drawing/2014/main" id="{97600909-786F-412F-9B16-A770106AEF00}"/>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980163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p:cNvSpPr>
          <p:nvPr/>
        </p:nvSpPr>
        <p:spPr>
          <a:xfrm>
            <a:off x="266701" y="105749"/>
            <a:ext cx="10632357" cy="7556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2400" kern="1200">
                <a:solidFill>
                  <a:schemeClr val="tx1"/>
                </a:solidFill>
                <a:latin typeface="Samsung Sharp Sans Bold" pitchFamily="50" charset="0"/>
                <a:ea typeface="Samsung Sharp Sans Bold" pitchFamily="50" charset="0"/>
                <a:cs typeface="Samsung Sharp Sans Bold" pitchFamily="50" charset="0"/>
              </a:defRPr>
            </a:lvl1pPr>
          </a:lstStyle>
          <a:p>
            <a:r>
              <a:rPr lang="en-GB" sz="3200" b="1" dirty="0">
                <a:latin typeface="Calibri" panose="020F0502020204030204" pitchFamily="34" charset="0"/>
                <a:ea typeface="Meiryo UI" panose="020B0604030504040204" pitchFamily="50" charset="-128"/>
                <a:cs typeface="Calibri" panose="020F0502020204030204" pitchFamily="34" charset="0"/>
              </a:rPr>
              <a:t>Company core technology and current use cases</a:t>
            </a:r>
          </a:p>
        </p:txBody>
      </p:sp>
      <p:sp>
        <p:nvSpPr>
          <p:cNvPr id="5" name="object 2">
            <a:extLst>
              <a:ext uri="{FF2B5EF4-FFF2-40B4-BE49-F238E27FC236}">
                <a16:creationId xmlns:a16="http://schemas.microsoft.com/office/drawing/2014/main" id="{A5E50B8D-BFCF-4D9F-BFE6-76411BB78528}"/>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492624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0" y="105749"/>
            <a:ext cx="11590337" cy="755650"/>
          </a:xfrm>
        </p:spPr>
        <p:txBody>
          <a:bodyPr>
            <a:noAutofit/>
          </a:bodyPr>
          <a:lstStyle/>
          <a:p>
            <a:r>
              <a:rPr lang="en-GB" sz="3200" b="1" dirty="0">
                <a:latin typeface="Calibri" panose="020F0502020204030204" pitchFamily="34" charset="0"/>
                <a:cs typeface="Calibri" panose="020F0502020204030204" pitchFamily="34" charset="0"/>
              </a:rPr>
              <a:t>Detailed proposal for Samsung Mobile Advance</a:t>
            </a:r>
            <a:r>
              <a:rPr lang="en-US" altLang="ja-JP" sz="3200" b="1" dirty="0">
                <a:latin typeface="Calibri" panose="020F0502020204030204" pitchFamily="34" charset="0"/>
                <a:cs typeface="Calibri" panose="020F0502020204030204" pitchFamily="34" charset="0"/>
              </a:rPr>
              <a:t>_1</a:t>
            </a:r>
            <a:endParaRPr lang="en-GB" sz="32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61399"/>
            <a:ext cx="11712966" cy="5369279"/>
          </a:xfrm>
        </p:spPr>
        <p:txBody>
          <a:bodyPr>
            <a:normAutofit/>
          </a:bodyPr>
          <a:lstStyle/>
          <a:p>
            <a:pPr marL="174625" indent="-174625">
              <a:buFont typeface="Arial" panose="020B0604020202020204" pitchFamily="34" charset="0"/>
              <a:buChar char="•"/>
            </a:pPr>
            <a:r>
              <a:rPr lang="en-GB" altLang="ja-JP" sz="2000" dirty="0">
                <a:latin typeface="Calibri" panose="020F0502020204030204" pitchFamily="34" charset="0"/>
                <a:cs typeface="Calibri" panose="020F0502020204030204" pitchFamily="34" charset="0"/>
              </a:rPr>
              <a:t>Title of Project : </a:t>
            </a:r>
            <a:r>
              <a:rPr lang="en-US" altLang="ja-JP" sz="1400" dirty="0">
                <a:latin typeface="Calibri" panose="020F0502020204030204" pitchFamily="34" charset="0"/>
                <a:cs typeface="Calibri" panose="020F0502020204030204" pitchFamily="34" charset="0"/>
              </a:rPr>
              <a:t>Please describe the title of your PoC Project</a:t>
            </a:r>
            <a:endParaRPr lang="en-US" altLang="ja-JP" dirty="0">
              <a:latin typeface="Calibri" panose="020F0502020204030204" pitchFamily="34" charset="0"/>
              <a:ea typeface="+mj-ea"/>
              <a:cs typeface="Calibri" panose="020F0502020204030204" pitchFamily="34" charset="0"/>
            </a:endParaRPr>
          </a:p>
          <a:p>
            <a:pPr marL="174625" indent="-174625">
              <a:buFont typeface="Arial" panose="020B0604020202020204" pitchFamily="34" charset="0"/>
              <a:buChar char="•"/>
            </a:pPr>
            <a:r>
              <a:rPr lang="en-US" altLang="ja-JP" sz="2000" dirty="0">
                <a:latin typeface="Calibri" panose="020F0502020204030204" pitchFamily="34" charset="0"/>
                <a:cs typeface="Calibri" panose="020F0502020204030204" pitchFamily="34" charset="0"/>
              </a:rPr>
              <a:t>Problem to be solved : </a:t>
            </a:r>
            <a:r>
              <a:rPr lang="en-US" altLang="ja-JP" sz="1400" dirty="0">
                <a:latin typeface="Calibri" panose="020F0502020204030204" pitchFamily="34" charset="0"/>
                <a:cs typeface="Calibri" panose="020F0502020204030204" pitchFamily="34" charset="0"/>
              </a:rPr>
              <a:t>Please describe the problem to be solved</a:t>
            </a: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p:txBody>
      </p:sp>
      <p:sp>
        <p:nvSpPr>
          <p:cNvPr id="5" name="object 2">
            <a:extLst>
              <a:ext uri="{FF2B5EF4-FFF2-40B4-BE49-F238E27FC236}">
                <a16:creationId xmlns:a16="http://schemas.microsoft.com/office/drawing/2014/main" id="{D523D97E-46C1-41C2-846D-5396CD6FA330}"/>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760226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0" y="105749"/>
            <a:ext cx="11590337" cy="755650"/>
          </a:xfrm>
        </p:spPr>
        <p:txBody>
          <a:bodyPr>
            <a:noAutofit/>
          </a:bodyPr>
          <a:lstStyle/>
          <a:p>
            <a:r>
              <a:rPr lang="en-GB" sz="3200" b="1" dirty="0">
                <a:latin typeface="Calibri" panose="020F0502020204030204" pitchFamily="34" charset="0"/>
                <a:cs typeface="Calibri" panose="020F0502020204030204" pitchFamily="34" charset="0"/>
              </a:rPr>
              <a:t>Detailed proposal for Samsung Mobile Advance</a:t>
            </a:r>
            <a:r>
              <a:rPr lang="en-US" altLang="ja-JP" sz="3200" b="1" dirty="0">
                <a:latin typeface="Calibri" panose="020F0502020204030204" pitchFamily="34" charset="0"/>
                <a:cs typeface="Calibri" panose="020F0502020204030204" pitchFamily="34" charset="0"/>
              </a:rPr>
              <a:t>_2</a:t>
            </a:r>
            <a:endParaRPr lang="en-GB" sz="32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61399"/>
            <a:ext cx="11712966" cy="5369279"/>
          </a:xfrm>
        </p:spPr>
        <p:txBody>
          <a:bodyPr>
            <a:normAutofit/>
          </a:bodyPr>
          <a:lstStyle/>
          <a:p>
            <a:pPr marL="174625" indent="-174625">
              <a:buFont typeface="Arial" panose="020B0604020202020204" pitchFamily="34" charset="0"/>
              <a:buChar char="•"/>
            </a:pPr>
            <a:r>
              <a:rPr lang="en-US" altLang="ja-JP" sz="2000" dirty="0">
                <a:latin typeface="Calibri" panose="020F0502020204030204" pitchFamily="34" charset="0"/>
                <a:cs typeface="Calibri" panose="020F0502020204030204" pitchFamily="34" charset="0"/>
              </a:rPr>
              <a:t>Merits / Benefits : </a:t>
            </a:r>
            <a:r>
              <a:rPr lang="en-US" altLang="ja-JP" sz="1400" dirty="0">
                <a:latin typeface="Calibri" panose="020F0502020204030204" pitchFamily="34" charset="0"/>
                <a:cs typeface="Calibri" panose="020F0502020204030204" pitchFamily="34" charset="0"/>
              </a:rPr>
              <a:t>Please describe the benefits provided to users and/or Samsung Mobile with specific use case.</a:t>
            </a: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p:txBody>
      </p:sp>
      <p:sp>
        <p:nvSpPr>
          <p:cNvPr id="5" name="object 2">
            <a:extLst>
              <a:ext uri="{FF2B5EF4-FFF2-40B4-BE49-F238E27FC236}">
                <a16:creationId xmlns:a16="http://schemas.microsoft.com/office/drawing/2014/main" id="{3F9CD627-7F97-4338-8338-AE2ADB5E2F07}"/>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147917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700" y="105749"/>
            <a:ext cx="11590337" cy="755650"/>
          </a:xfrm>
        </p:spPr>
        <p:txBody>
          <a:bodyPr>
            <a:noAutofit/>
          </a:bodyPr>
          <a:lstStyle/>
          <a:p>
            <a:r>
              <a:rPr lang="en-GB" sz="3200" b="1" dirty="0">
                <a:latin typeface="Calibri" panose="020F0502020204030204" pitchFamily="34" charset="0"/>
                <a:cs typeface="Calibri" panose="020F0502020204030204" pitchFamily="34" charset="0"/>
              </a:rPr>
              <a:t>Detailed proposal for Samsung Mobile Advance</a:t>
            </a:r>
            <a:r>
              <a:rPr lang="en-US" altLang="ja-JP" sz="3200" b="1" dirty="0">
                <a:latin typeface="Calibri" panose="020F0502020204030204" pitchFamily="34" charset="0"/>
                <a:cs typeface="Calibri" panose="020F0502020204030204" pitchFamily="34" charset="0"/>
              </a:rPr>
              <a:t>_3</a:t>
            </a:r>
            <a:endParaRPr lang="en-GB" sz="3200" b="1" dirty="0">
              <a:latin typeface="Calibri" panose="020F0502020204030204" pitchFamily="34" charset="0"/>
              <a:cs typeface="Calibri" panose="020F0502020204030204" pitchFamily="34" charset="0"/>
            </a:endParaRPr>
          </a:p>
        </p:txBody>
      </p:sp>
      <p:sp>
        <p:nvSpPr>
          <p:cNvPr id="9" name="Content Placeholder 8"/>
          <p:cNvSpPr>
            <a:spLocks noGrp="1"/>
          </p:cNvSpPr>
          <p:nvPr>
            <p:ph idx="1"/>
          </p:nvPr>
        </p:nvSpPr>
        <p:spPr>
          <a:xfrm>
            <a:off x="266701" y="861399"/>
            <a:ext cx="11712966" cy="5369279"/>
          </a:xfrm>
        </p:spPr>
        <p:txBody>
          <a:bodyPr>
            <a:normAutofit/>
          </a:bodyPr>
          <a:lstStyle/>
          <a:p>
            <a:pPr marL="174625" indent="-174625">
              <a:buFont typeface="Arial" panose="020B0604020202020204" pitchFamily="34" charset="0"/>
              <a:buChar char="•"/>
            </a:pPr>
            <a:r>
              <a:rPr lang="en-US" altLang="ja-JP" sz="2000" dirty="0">
                <a:latin typeface="Calibri" panose="020F0502020204030204" pitchFamily="34" charset="0"/>
                <a:cs typeface="Calibri" panose="020F0502020204030204" pitchFamily="34" charset="0"/>
              </a:rPr>
              <a:t>How to realize the solution : </a:t>
            </a:r>
            <a:r>
              <a:rPr lang="en-US" altLang="ja-JP" sz="1400" dirty="0">
                <a:latin typeface="Calibri" panose="020F0502020204030204" pitchFamily="34" charset="0"/>
                <a:cs typeface="Calibri" panose="020F0502020204030204" pitchFamily="34" charset="0"/>
              </a:rPr>
              <a:t>Please describe how it can be realized utilizing your technology and SAMSUNG Mobile Device. It would be a plus if you could add information on the completeness and/or verification status of the base technology.</a:t>
            </a:r>
            <a:endParaRPr lang="en-US" altLang="ja-JP" sz="2000"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a:p>
            <a:pPr marL="403225" lvl="1" indent="-174625"/>
            <a:endParaRPr lang="en-US" altLang="ja-JP" dirty="0">
              <a:latin typeface="Calibri" panose="020F0502020204030204" pitchFamily="34" charset="0"/>
              <a:cs typeface="Calibri" panose="020F0502020204030204" pitchFamily="34" charset="0"/>
            </a:endParaRPr>
          </a:p>
        </p:txBody>
      </p:sp>
      <p:sp>
        <p:nvSpPr>
          <p:cNvPr id="4" name="object 2">
            <a:extLst>
              <a:ext uri="{FF2B5EF4-FFF2-40B4-BE49-F238E27FC236}">
                <a16:creationId xmlns:a16="http://schemas.microsoft.com/office/drawing/2014/main" id="{148C8554-4F1B-44A5-A6E3-18988B89084A}"/>
              </a:ext>
            </a:extLst>
          </p:cNvPr>
          <p:cNvSpPr txBox="1">
            <a:spLocks/>
          </p:cNvSpPr>
          <p:nvPr/>
        </p:nvSpPr>
        <p:spPr>
          <a:xfrm rot="20964160">
            <a:off x="4447929" y="2726604"/>
            <a:ext cx="3286626" cy="755650"/>
          </a:xfrm>
          <a:prstGeom prst="rect">
            <a:avLst/>
          </a:prstGeom>
          <a:solidFill>
            <a:srgbClr val="FFFF00"/>
          </a:solidFill>
          <a:ln>
            <a:solidFill>
              <a:srgbClr val="0000FF"/>
            </a:solidFill>
          </a:ln>
        </p:spPr>
        <p:txBody>
          <a:bodyPr anchor="ctr" anchorCtr="0">
            <a:normAutofit/>
          </a:bodyPr>
          <a:lstStyle>
            <a:lvl1pPr algn="l" defTabSz="914400" rtl="0" eaLnBrk="1" latinLnBrk="0" hangingPunct="1">
              <a:lnSpc>
                <a:spcPct val="90000"/>
              </a:lnSpc>
              <a:spcBef>
                <a:spcPct val="0"/>
              </a:spcBef>
              <a:buNone/>
              <a:defRPr sz="2400" kern="1200">
                <a:solidFill>
                  <a:schemeClr val="tx1"/>
                </a:solidFill>
                <a:latin typeface="+mn-lt"/>
                <a:ea typeface="Meiryo UI" panose="020B0604030504040204" pitchFamily="50" charset="-128"/>
                <a:cs typeface="Samsung Sharp Sans Bold" pitchFamily="50" charset="0"/>
              </a:defRPr>
            </a:lvl1pPr>
          </a:lstStyle>
          <a:p>
            <a:pPr algn="ctr"/>
            <a:r>
              <a:rPr lang="en-GB" sz="3200" b="1" dirty="0">
                <a:solidFill>
                  <a:srgbClr val="0000FF"/>
                </a:solidFill>
                <a:latin typeface="Calibri" panose="020F0502020204030204" pitchFamily="34" charset="0"/>
                <a:ea typeface="游ゴシック" panose="020B0400000000000000" pitchFamily="50" charset="-128"/>
                <a:cs typeface="Calibri" panose="020F0502020204030204" pitchFamily="34" charset="0"/>
              </a:rPr>
              <a:t>Free format</a:t>
            </a:r>
          </a:p>
        </p:txBody>
      </p:sp>
    </p:spTree>
    <p:extLst>
      <p:ext uri="{BB962C8B-B14F-4D97-AF65-F5344CB8AC3E}">
        <p14:creationId xmlns:p14="http://schemas.microsoft.com/office/powerpoint/2010/main" val="2212552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amsung Themes">
  <a:themeElements>
    <a:clrScheme name="2LK">
      <a:dk1>
        <a:sysClr val="windowText" lastClr="000000"/>
      </a:dk1>
      <a:lt1>
        <a:sysClr val="window" lastClr="FFFFFF"/>
      </a:lt1>
      <a:dk2>
        <a:srgbClr val="44546A"/>
      </a:dk2>
      <a:lt2>
        <a:srgbClr val="E7E6E6"/>
      </a:lt2>
      <a:accent1>
        <a:srgbClr val="B981D1"/>
      </a:accent1>
      <a:accent2>
        <a:srgbClr val="63656A"/>
      </a:accent2>
      <a:accent3>
        <a:srgbClr val="000000"/>
      </a:accent3>
      <a:accent4>
        <a:srgbClr val="FFB546"/>
      </a:accent4>
      <a:accent5>
        <a:srgbClr val="FF7F3F"/>
      </a:accent5>
      <a:accent6>
        <a:srgbClr val="97D653"/>
      </a:accent6>
      <a:hlink>
        <a:srgbClr val="00C3B2"/>
      </a:hlink>
      <a:folHlink>
        <a:srgbClr val="FF4337"/>
      </a:folHlink>
    </a:clrScheme>
    <a:fontScheme name="YOSHIDAs">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2699</TotalTime>
  <Words>1077</Words>
  <Application>Microsoft Office PowerPoint</Application>
  <PresentationFormat>ワイド画面</PresentationFormat>
  <Paragraphs>145</Paragraphs>
  <Slides>12</Slides>
  <Notes>12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SamsungOne-700</vt:lpstr>
      <vt:lpstr>Arial</vt:lpstr>
      <vt:lpstr>Calibri</vt:lpstr>
      <vt:lpstr>Samsung Sharp Sans Bold</vt:lpstr>
      <vt:lpstr>Samsung Themes</vt:lpstr>
      <vt:lpstr>(your company name) </vt:lpstr>
      <vt:lpstr>Guidelines for Entry form</vt:lpstr>
      <vt:lpstr>Guidelines for Entry form</vt:lpstr>
      <vt:lpstr>Company Information</vt:lpstr>
      <vt:lpstr>Company Background</vt:lpstr>
      <vt:lpstr>PowerPoint プレゼンテーション</vt:lpstr>
      <vt:lpstr>Detailed proposal for Samsung Mobile Advance_1</vt:lpstr>
      <vt:lpstr>Detailed proposal for Samsung Mobile Advance_2</vt:lpstr>
      <vt:lpstr>Detailed proposal for Samsung Mobile Advance_3</vt:lpstr>
      <vt:lpstr>Detailed proposal for Samsung Mobile Advance_4</vt:lpstr>
      <vt:lpstr>Draft Project Schedule</vt:lpstr>
      <vt:lpstr>Other support required to SAMSUNG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jez@jcim.co.uk</dc:creator>
  <cp:lastModifiedBy>Masataka KANO/MI-3 Part /SRJ-Yokohama/Principal Professional/Samsung Electronics</cp:lastModifiedBy>
  <cp:revision>195</cp:revision>
  <cp:lastPrinted>2022-01-07T06:31:06Z</cp:lastPrinted>
  <dcterms:created xsi:type="dcterms:W3CDTF">2016-04-25T13:17:51Z</dcterms:created>
  <dcterms:modified xsi:type="dcterms:W3CDTF">2026-04-01T04:58:24Z</dcterms:modified>
</cp:coreProperties>
</file>

<file path=docProps/custom.xml><?xml version="1.0" encoding="utf-8"?>
<Properties xmlns="http://schemas.openxmlformats.org/officeDocument/2006/custom-properties" xmlns:vt="http://schemas.openxmlformats.org/officeDocument/2006/docPropsVTypes">
  <property fmtid="{5C58129F-E5B8-477A-9B38-B3E54BFA04C8}" pid="2">
    <vt:lpwstr>10469C62E19FD5E51288163AAB8B72513F2F40C258EA83D3B2246F60A86C3253</vt:lpwstr>
  </property>
  <property fmtid="{D5CDD505-2E9C-101B-9397-08002B2CF9AE}" pid="2" name="NSCPROP">
    <vt:lpwstr>NSCCustomProperty</vt:lpwstr>
  </property>
</Properties>
</file>